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>
      <p:cViewPr varScale="1">
        <p:scale>
          <a:sx n="74" d="100"/>
          <a:sy n="74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Alt Başlık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Veri Yer Tutucus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sim Yer Tutucus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Başlık Yer Tutucu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Metin Yer Tutucus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Veri Yer Tutucus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C1A1921-AE33-42F4-8B90-008642E4A17A}" type="datetimeFigureOut">
              <a:rPr lang="tr-TR" smtClean="0"/>
              <a:t>19.12.2019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58019A-6026-41BF-9B76-F9C65AE22B3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846640" cy="1800200"/>
          </a:xfrm>
        </p:spPr>
        <p:txBody>
          <a:bodyPr>
            <a:normAutofit fontScale="90000"/>
          </a:bodyPr>
          <a:lstStyle/>
          <a:p>
            <a:r>
              <a:rPr lang="tr-TR" sz="8000" dirty="0" smtClean="0"/>
              <a:t>HUZURSUZ BACAK SENDROMU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65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6923112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KullanIlan</a:t>
            </a:r>
            <a:r>
              <a:rPr lang="tr-TR" dirty="0" smtClean="0"/>
              <a:t> İlaçlar VE TÜKETİLMESİ GEREKEN BESİNLER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FE/FERRİTİN</a:t>
            </a:r>
          </a:p>
          <a:p>
            <a:r>
              <a:rPr lang="tr-TR" dirty="0" err="1" smtClean="0"/>
              <a:t>Dopamin</a:t>
            </a:r>
            <a:r>
              <a:rPr lang="tr-TR" dirty="0" smtClean="0"/>
              <a:t> etkisi çıkartan ilaçlar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139952" y="1556792"/>
            <a:ext cx="3520440" cy="4785395"/>
          </a:xfrm>
        </p:spPr>
        <p:txBody>
          <a:bodyPr>
            <a:normAutofit/>
          </a:bodyPr>
          <a:lstStyle/>
          <a:p>
            <a:r>
              <a:rPr lang="tr-TR" dirty="0" smtClean="0"/>
              <a:t>Kuru üzüm</a:t>
            </a:r>
          </a:p>
          <a:p>
            <a:r>
              <a:rPr lang="tr-TR" dirty="0" smtClean="0"/>
              <a:t>Deniz ürünleri</a:t>
            </a:r>
          </a:p>
          <a:p>
            <a:r>
              <a:rPr lang="tr-TR" dirty="0" smtClean="0"/>
              <a:t>Kırmızı et</a:t>
            </a:r>
          </a:p>
          <a:p>
            <a:r>
              <a:rPr lang="tr-TR" dirty="0" smtClean="0"/>
              <a:t>Süt ürünleri</a:t>
            </a:r>
          </a:p>
          <a:p>
            <a:r>
              <a:rPr lang="tr-TR" dirty="0" smtClean="0"/>
              <a:t>Ispanak ve brokoli</a:t>
            </a:r>
          </a:p>
          <a:p>
            <a:r>
              <a:rPr lang="tr-TR" dirty="0" smtClean="0"/>
              <a:t>Papatya çayı</a:t>
            </a:r>
          </a:p>
          <a:p>
            <a:r>
              <a:rPr lang="tr-TR" dirty="0" smtClean="0"/>
              <a:t>Elma sirkesi</a:t>
            </a:r>
          </a:p>
          <a:p>
            <a:r>
              <a:rPr lang="tr-TR" dirty="0" smtClean="0"/>
              <a:t>Yemek sodası</a:t>
            </a:r>
          </a:p>
          <a:p>
            <a:r>
              <a:rPr lang="tr-TR" dirty="0" smtClean="0"/>
              <a:t>Lavanta yağı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514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dirty="0" smtClean="0"/>
              <a:t>HAZIRLAYANLAR</a:t>
            </a:r>
          </a:p>
          <a:p>
            <a:pPr algn="ctr">
              <a:buFont typeface="Wingdings" pitchFamily="2" charset="2"/>
              <a:buChar char="§"/>
            </a:pPr>
            <a:r>
              <a:rPr lang="tr-TR" sz="4400" dirty="0" smtClean="0"/>
              <a:t>BERNA YILDIRIM </a:t>
            </a:r>
          </a:p>
          <a:p>
            <a:pPr algn="ctr">
              <a:buFont typeface="Wingdings" pitchFamily="2" charset="2"/>
              <a:buChar char="§"/>
            </a:pPr>
            <a:r>
              <a:rPr lang="tr-TR" sz="4400" dirty="0" smtClean="0"/>
              <a:t>ECEM FERİK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0172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6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HUZURSUZ BACAK SENDROMU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Huzursuz bacak sendromu, yaygın olarak görülen sinir sistemi hastalıklarından bir tanesidir.</a:t>
            </a:r>
          </a:p>
          <a:p>
            <a:r>
              <a:rPr lang="tr-TR" dirty="0" smtClean="0"/>
              <a:t>Bu hastalığa sahip bireylerde özellikle dinlenme durumunda bacaklarda, ayaklarda ve bazen de kol bölgesinde rahatsızlık hissi ortaya çıkar.</a:t>
            </a:r>
          </a:p>
          <a:p>
            <a:r>
              <a:rPr lang="tr-TR" dirty="0" smtClean="0"/>
              <a:t>Hastalık herhangi bir yaşta ortaya    çıkabiliyor.  Bununla birlikte yaş ilerledikçe hastalığın yol açtığı sorunlarda gözlenir.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162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Toplumun yüzde beşinde görülen ve daha fazla </a:t>
            </a:r>
            <a:r>
              <a:rPr lang="tr-TR" dirty="0" err="1" smtClean="0"/>
              <a:t>kadınlari</a:t>
            </a:r>
            <a:r>
              <a:rPr lang="tr-TR" dirty="0" smtClean="0"/>
              <a:t> etkileyen ‘Huzursuz Bacak Sendromu’ tedavi edilmediğinde, sadece uykuya geçiş sırasında değil; gün içinde yoldayken bile yaşanabiliyor.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Hastalığın belirtileri yaz aylarında biraz daha şiddetleniyor.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Uykuya geçerken belirtiler başlıyor.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Rahatsızlık tüm gün sürebiliyor.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32" y="3704100"/>
            <a:ext cx="518872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02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Huzursuz Bacak Sendromu Belirtileri Nelerdir?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1)Bacaklarda ve ayaklarda huzursuzluk hissi</a:t>
            </a:r>
          </a:p>
          <a:p>
            <a:r>
              <a:rPr lang="tr-TR" dirty="0" smtClean="0"/>
              <a:t>2)Huzursuzluk hissiyatından kaynaklı sürekli olarak hareket etme ihtiyacı</a:t>
            </a:r>
          </a:p>
          <a:p>
            <a:r>
              <a:rPr lang="tr-TR" dirty="0" smtClean="0"/>
              <a:t>3)Gece saatlerinde artış gösteren ağrı ve rahatsızlık hissi</a:t>
            </a:r>
          </a:p>
          <a:p>
            <a:r>
              <a:rPr lang="tr-TR" dirty="0" smtClean="0"/>
              <a:t>4)Bacaklarda istemsiz </a:t>
            </a:r>
            <a:r>
              <a:rPr lang="tr-TR" dirty="0" smtClean="0"/>
              <a:t>seğirmeler</a:t>
            </a:r>
          </a:p>
          <a:p>
            <a:r>
              <a:rPr lang="tr-TR" dirty="0" smtClean="0"/>
              <a:t>5)Yanma </a:t>
            </a:r>
          </a:p>
          <a:p>
            <a:r>
              <a:rPr lang="tr-TR" dirty="0" smtClean="0"/>
              <a:t>6)Kramp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3465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Huzursuz Bacak Sendromu Nedenleri Nelerdir?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dirty="0" smtClean="0"/>
              <a:t>Genetik yatkınlıklar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err="1" smtClean="0"/>
              <a:t>Dopamin</a:t>
            </a:r>
            <a:r>
              <a:rPr lang="tr-TR" dirty="0" smtClean="0"/>
              <a:t> dengesinde bozukluk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Gebelik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Demir Eksikliği veya başka nedenlerden kaynaklı anemiler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Aşırı alkol kullanımı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B12 vitamini eksikliği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Diyabet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Böbrek yetmezliği </a:t>
            </a:r>
          </a:p>
        </p:txBody>
      </p:sp>
    </p:spTree>
    <p:extLst>
      <p:ext uri="{BB962C8B-B14F-4D97-AF65-F5344CB8AC3E}">
        <p14:creationId xmlns:p14="http://schemas.microsoft.com/office/powerpoint/2010/main" val="335569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Huzursuz Bacak </a:t>
            </a:r>
            <a:r>
              <a:rPr lang="tr-TR" dirty="0"/>
              <a:t>S</a:t>
            </a:r>
            <a:r>
              <a:rPr lang="tr-TR" dirty="0" smtClean="0"/>
              <a:t>endromu </a:t>
            </a:r>
            <a:r>
              <a:rPr lang="tr-TR" dirty="0"/>
              <a:t>T</a:t>
            </a:r>
            <a:r>
              <a:rPr lang="tr-TR" dirty="0" smtClean="0"/>
              <a:t>eşhisi </a:t>
            </a:r>
            <a:r>
              <a:rPr lang="tr-TR" dirty="0" err="1" smtClean="0"/>
              <a:t>NasIl</a:t>
            </a:r>
            <a:r>
              <a:rPr lang="tr-TR" dirty="0" smtClean="0"/>
              <a:t> </a:t>
            </a:r>
            <a:r>
              <a:rPr lang="tr-TR" dirty="0"/>
              <a:t>K</a:t>
            </a:r>
            <a:r>
              <a:rPr lang="tr-TR" dirty="0" smtClean="0"/>
              <a:t>oyulur?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0" i="0" dirty="0" smtClean="0">
                <a:solidFill>
                  <a:srgbClr val="333333"/>
                </a:solidFill>
                <a:effectLst/>
                <a:latin typeface="Source Sans Pro"/>
              </a:rPr>
              <a:t> Öncelikle bireyin hastalık öyküsü ve ailesinde görülen hastalıklar detaylı olarak öğrenilmelidir. </a:t>
            </a:r>
          </a:p>
          <a:p>
            <a:pPr>
              <a:buFont typeface="Wingdings" pitchFamily="2" charset="2"/>
              <a:buChar char="Ø"/>
            </a:pPr>
            <a:r>
              <a:rPr lang="tr-TR" b="0" i="0" dirty="0" smtClean="0">
                <a:solidFill>
                  <a:srgbClr val="333333"/>
                </a:solidFill>
                <a:effectLst/>
                <a:latin typeface="Source Sans Pro"/>
              </a:rPr>
              <a:t>Hastalıktan şüphelenildiği durumlarda fiziksel ve nörolojik muayeneler yapılır.</a:t>
            </a:r>
          </a:p>
          <a:p>
            <a:pPr>
              <a:buFont typeface="Wingdings" pitchFamily="2" charset="2"/>
              <a:buChar char="Ø"/>
            </a:pPr>
            <a:r>
              <a:rPr lang="tr-TR" b="0" i="0" dirty="0" smtClean="0">
                <a:solidFill>
                  <a:srgbClr val="333333"/>
                </a:solidFill>
                <a:effectLst/>
                <a:latin typeface="Source Sans Pro"/>
              </a:rPr>
              <a:t>Hastalığın teşhisi aşamasında bazı </a:t>
            </a:r>
            <a:r>
              <a:rPr lang="tr-TR" b="0" i="0" dirty="0" err="1" smtClean="0">
                <a:solidFill>
                  <a:srgbClr val="333333"/>
                </a:solidFill>
                <a:effectLst/>
                <a:latin typeface="Source Sans Pro"/>
              </a:rPr>
              <a:t>elektrofizyolojik</a:t>
            </a:r>
            <a:r>
              <a:rPr lang="tr-TR" b="0" i="0" dirty="0" smtClean="0">
                <a:solidFill>
                  <a:srgbClr val="333333"/>
                </a:solidFill>
                <a:effectLst/>
                <a:latin typeface="Source Sans Pro"/>
              </a:rPr>
              <a:t> testler ve kan tahlillerinden yararlanılabilir. </a:t>
            </a:r>
          </a:p>
          <a:p>
            <a:pPr>
              <a:buFont typeface="Wingdings" pitchFamily="2" charset="2"/>
              <a:buChar char="Ø"/>
            </a:pPr>
            <a:r>
              <a:rPr lang="tr-TR" b="0" i="0" dirty="0" smtClean="0">
                <a:solidFill>
                  <a:srgbClr val="333333"/>
                </a:solidFill>
                <a:effectLst/>
                <a:latin typeface="Source Sans Pro"/>
              </a:rPr>
              <a:t>Yapılan tanı testleri sonucunda huzursuz bacak sendromu teşhisi konulan hastalarda tedavi süreci titizlikle planlanmalıdır.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992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Huzursuz Bacak </a:t>
            </a:r>
            <a:r>
              <a:rPr lang="tr-TR" dirty="0"/>
              <a:t>S</a:t>
            </a:r>
            <a:r>
              <a:rPr lang="tr-TR" dirty="0" smtClean="0"/>
              <a:t>endromu </a:t>
            </a:r>
            <a:r>
              <a:rPr lang="tr-TR" dirty="0"/>
              <a:t>Ç</a:t>
            </a:r>
            <a:r>
              <a:rPr lang="tr-TR" dirty="0" smtClean="0"/>
              <a:t>eşitleri </a:t>
            </a:r>
            <a:r>
              <a:rPr lang="tr-TR" dirty="0"/>
              <a:t>N</a:t>
            </a:r>
            <a:r>
              <a:rPr lang="tr-TR" dirty="0" smtClean="0"/>
              <a:t>elerdir?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olarak 2 alt gruba ayrılır;</a:t>
            </a:r>
          </a:p>
          <a:p>
            <a:pPr marL="0" indent="0">
              <a:buNone/>
            </a:pPr>
            <a:r>
              <a:rPr lang="tr-TR" dirty="0" smtClean="0"/>
              <a:t>1)</a:t>
            </a:r>
            <a:r>
              <a:rPr lang="tr-TR" dirty="0" err="1" smtClean="0"/>
              <a:t>İdyopatik</a:t>
            </a:r>
            <a:r>
              <a:rPr lang="tr-TR" dirty="0" smtClean="0"/>
              <a:t> Huzursuz Bacak Sendromu: Huzursuz bacak sendromunun bu çeşidinde hastalığın tam olarak nedeni bilinememektedir. Genetik kaynaklı </a:t>
            </a:r>
            <a:r>
              <a:rPr lang="tr-TR" dirty="0" err="1" smtClean="0"/>
              <a:t>idyopatik</a:t>
            </a:r>
            <a:r>
              <a:rPr lang="tr-TR" dirty="0" smtClean="0"/>
              <a:t> huzursuz bacak sendromu ve ailevi olmayan huzursuz bacak sendromu olarak ikiye ayrılabilir.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4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2) İkincil Tip (</a:t>
            </a:r>
            <a:r>
              <a:rPr lang="tr-TR" dirty="0" err="1" smtClean="0"/>
              <a:t>Sekonder</a:t>
            </a:r>
            <a:r>
              <a:rPr lang="tr-TR" dirty="0" smtClean="0"/>
              <a:t>) </a:t>
            </a:r>
            <a:r>
              <a:rPr lang="tr-TR" dirty="0"/>
              <a:t>H</a:t>
            </a:r>
            <a:r>
              <a:rPr lang="tr-TR" dirty="0" smtClean="0"/>
              <a:t>uzursuz Bacak Sendromu: Hastalığın bu çeşidinde huzursuz bacak sendromu, bireyde bulunan herhangi başka bir rahatsızlıktan kaynaklı olarak ortaya çıkar. Bu hastalık; </a:t>
            </a:r>
            <a:r>
              <a:rPr lang="tr-TR" dirty="0" err="1" smtClean="0"/>
              <a:t>polinöropati</a:t>
            </a:r>
            <a:r>
              <a:rPr lang="tr-TR" dirty="0" smtClean="0"/>
              <a:t>, böbrek hastalığı, </a:t>
            </a:r>
            <a:r>
              <a:rPr lang="tr-TR" dirty="0" err="1" smtClean="0"/>
              <a:t>parkinson</a:t>
            </a:r>
            <a:r>
              <a:rPr lang="tr-TR" dirty="0" smtClean="0"/>
              <a:t>, anemi, gebelik, vitamin veya mineral eksikliği veya bazı </a:t>
            </a:r>
            <a:r>
              <a:rPr lang="tr-TR" dirty="0" err="1" smtClean="0"/>
              <a:t>romatizmal</a:t>
            </a:r>
            <a:r>
              <a:rPr lang="tr-TR" dirty="0" smtClean="0"/>
              <a:t> hastalıklar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48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‘‘HUZURSUZ BACAK SENDROMU TEDAVİ EDİLEBİLİR’’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Ö</a:t>
            </a:r>
            <a:r>
              <a:rPr lang="tr-TR" dirty="0" smtClean="0"/>
              <a:t>ncelikli olarak bu sorunun giderilmesine yönelik bir tedavi planı uygulanmalıdır.</a:t>
            </a:r>
          </a:p>
          <a:p>
            <a:r>
              <a:rPr lang="tr-TR" dirty="0" smtClean="0"/>
              <a:t>Bunlar;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Tedavi için doğrudan bir ilacı </a:t>
            </a:r>
            <a:r>
              <a:rPr lang="tr-TR" dirty="0"/>
              <a:t>yoktur. Parkinson hastalığında kullanılan bazı ilaçlar huzursuzluk bacak sendromunun şikayetlerini azaltır.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Masaj, sıcak ve soğuk kompres uygulamaları, egzersiz ve ilaç tedavilerinden yararlanılabilmektedir.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Beslenme büyük önem taşımaktadır. Bundan dolayı  kafein gibi hastalığı tetikleyen maddelerin diyetle alımının kontrol altında tutulmasında fayda vardır.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H</a:t>
            </a:r>
            <a:r>
              <a:rPr lang="tr-TR" dirty="0" smtClean="0"/>
              <a:t>uzursuz bacak sendromu hastaları stres, sigara kullanımı, uzun süre hareketsiz kalma gibi durumlardan da kaçınmalıdır.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7421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384</TotalTime>
  <Words>396</Words>
  <Application>Microsoft Office PowerPoint</Application>
  <PresentationFormat>Ekran Gösterisi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Zengin</vt:lpstr>
      <vt:lpstr>HUZURSUZ BACAK SENDROMU </vt:lpstr>
      <vt:lpstr>HUZURSUZ BACAK SENDROMU NEDİR?</vt:lpstr>
      <vt:lpstr>PowerPoint Sunusu</vt:lpstr>
      <vt:lpstr>Huzursuz Bacak Sendromu Belirtileri Nelerdir?</vt:lpstr>
      <vt:lpstr>Huzursuz Bacak Sendromu Nedenleri Nelerdir?</vt:lpstr>
      <vt:lpstr>Huzursuz Bacak Sendromu Teşhisi NasIl Koyulur?</vt:lpstr>
      <vt:lpstr>Huzursuz Bacak Sendromu Çeşitleri Nelerdir?</vt:lpstr>
      <vt:lpstr>PowerPoint Sunusu</vt:lpstr>
      <vt:lpstr>‘‘HUZURSUZ BACAK SENDROMU TEDAVİ EDİLEBİLİR’’</vt:lpstr>
      <vt:lpstr>KullanIlan İlaçlar VE TÜKETİLMESİ GEREKEN BESİNLER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HUZURSUZ BACAKLAR SENDROMU</dc:title>
  <dc:creator>asus</dc:creator>
  <cp:lastModifiedBy>asus</cp:lastModifiedBy>
  <cp:revision>11</cp:revision>
  <dcterms:created xsi:type="dcterms:W3CDTF">2019-12-19T13:21:37Z</dcterms:created>
  <dcterms:modified xsi:type="dcterms:W3CDTF">2019-12-19T20:39:42Z</dcterms:modified>
</cp:coreProperties>
</file>