
<file path=[Content_Types].xml><?xml version="1.0" encoding="utf-8"?>
<Types xmlns="http://schemas.openxmlformats.org/package/2006/content-types">
  <Default Extension="emf" ContentType="image/x-emf"/>
  <Default Extension="jpeg" ContentType="image/jpeg"/>
  <Default Extension="jp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86" r:id="rId1"/>
  </p:sldMasterIdLst>
  <p:sldIdLst>
    <p:sldId id="256" r:id="rId2"/>
    <p:sldId id="257" r:id="rId3"/>
    <p:sldId id="258" r:id="rId4"/>
    <p:sldId id="259" r:id="rId5"/>
    <p:sldId id="260" r:id="rId6"/>
    <p:sldId id="261" r:id="rId7"/>
    <p:sldId id="262" r:id="rId8"/>
    <p:sldId id="263" r:id="rId9"/>
    <p:sldId id="264" r:id="rId10"/>
    <p:sldId id="265" r:id="rId11"/>
    <p:sldId id="266" r:id="rId1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 " initials="" lastIdx="1" clrIdx="0">
    <p:extLst>
      <p:ext uri="{19B8F6BF-5375-455C-9EA6-DF929625EA0E}">
        <p15:presenceInfo xmlns:p15="http://schemas.microsoft.com/office/powerpoint/2012/main" userId="019e261ac3663aad"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0" d="100"/>
          <a:sy n="70" d="100"/>
        </p:scale>
        <p:origin x="714"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commentAuthors" Target="commentAuthor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1128403" y="945913"/>
            <a:ext cx="8637073" cy="2618554"/>
          </a:xfrm>
        </p:spPr>
        <p:txBody>
          <a:bodyPr bIns="0" anchor="b">
            <a:normAutofit/>
          </a:bodyPr>
          <a:lstStyle>
            <a:lvl1pPr algn="l">
              <a:defRPr sz="6600"/>
            </a:lvl1pPr>
          </a:lstStyle>
          <a:p>
            <a:r>
              <a:rPr lang="tr-TR"/>
              <a:t>Asıl başlık stilini düzenlemek için tıklayın</a:t>
            </a:r>
            <a:endParaRPr lang="en-US" dirty="0"/>
          </a:p>
        </p:txBody>
      </p:sp>
      <p:sp>
        <p:nvSpPr>
          <p:cNvPr id="3" name="Subtitle 2"/>
          <p:cNvSpPr>
            <a:spLocks noGrp="1"/>
          </p:cNvSpPr>
          <p:nvPr>
            <p:ph type="subTitle" idx="1"/>
          </p:nvPr>
        </p:nvSpPr>
        <p:spPr>
          <a:xfrm>
            <a:off x="1128404" y="3564467"/>
            <a:ext cx="8637072" cy="1071095"/>
          </a:xfrm>
        </p:spPr>
        <p:txBody>
          <a:bodyPr tIns="91440" bIns="91440">
            <a:normAutofit/>
          </a:bodyPr>
          <a:lstStyle>
            <a:lvl1pPr marL="0" indent="0" algn="l">
              <a:buNone/>
              <a:defRPr sz="1800" b="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45AAEFDA-71F4-4A0C-8A88-69C1F4B75C90}" type="datetimeFigureOut">
              <a:rPr lang="tr-TR" smtClean="0"/>
              <a:t>27.12.2019</a:t>
            </a:fld>
            <a:endParaRPr lang="tr-TR"/>
          </a:p>
        </p:txBody>
      </p:sp>
      <p:sp>
        <p:nvSpPr>
          <p:cNvPr id="5" name="Footer Placeholder 4"/>
          <p:cNvSpPr>
            <a:spLocks noGrp="1"/>
          </p:cNvSpPr>
          <p:nvPr>
            <p:ph type="ftr" sz="quarter" idx="11"/>
          </p:nvPr>
        </p:nvSpPr>
        <p:spPr>
          <a:xfrm>
            <a:off x="1127124" y="329307"/>
            <a:ext cx="5943668" cy="309201"/>
          </a:xfrm>
        </p:spPr>
        <p:txBody>
          <a:bodyPr/>
          <a:lstStyle/>
          <a:p>
            <a:endParaRPr lang="tr-TR"/>
          </a:p>
        </p:txBody>
      </p:sp>
      <p:sp>
        <p:nvSpPr>
          <p:cNvPr id="6" name="Slide Number Placeholder 5"/>
          <p:cNvSpPr>
            <a:spLocks noGrp="1"/>
          </p:cNvSpPr>
          <p:nvPr>
            <p:ph type="sldNum" sz="quarter" idx="12"/>
          </p:nvPr>
        </p:nvSpPr>
        <p:spPr>
          <a:xfrm>
            <a:off x="9924392" y="134930"/>
            <a:ext cx="811019" cy="503578"/>
          </a:xfrm>
        </p:spPr>
        <p:txBody>
          <a:bodyPr/>
          <a:lstStyle/>
          <a:p>
            <a:fld id="{24656C1B-0CC6-4D2B-A148-99BD29495C26}" type="slidenum">
              <a:rPr lang="tr-TR" smtClean="0"/>
              <a:t>‹#›</a:t>
            </a:fld>
            <a:endParaRPr lang="tr-TR"/>
          </a:p>
        </p:txBody>
      </p:sp>
      <p:pic>
        <p:nvPicPr>
          <p:cNvPr id="16" name="Picture 15" descr="RedHashing.emf"/>
          <p:cNvPicPr>
            <a:picLocks/>
          </p:cNvPicPr>
          <p:nvPr/>
        </p:nvPicPr>
        <p:blipFill rotWithShape="1">
          <a:blip r:embed="rId2">
            <a:duotone>
              <a:schemeClr val="accent1">
                <a:shade val="45000"/>
                <a:satMod val="135000"/>
              </a:schemeClr>
              <a:prstClr val="white"/>
            </a:duotone>
            <a:extLst>
              <a:ext uri="{28A0092B-C50C-407E-A947-70E740481C1C}">
                <a14:useLocalDpi xmlns:a14="http://schemas.microsoft.com/office/drawing/2010/main" val="0"/>
              </a:ext>
            </a:extLst>
          </a:blip>
          <a:srcRect l="-115" r="15828" b="36435"/>
          <a:stretch/>
        </p:blipFill>
        <p:spPr>
          <a:xfrm>
            <a:off x="1125460" y="643464"/>
            <a:ext cx="9610344" cy="155448"/>
          </a:xfrm>
          <a:prstGeom prst="rect">
            <a:avLst/>
          </a:prstGeom>
          <a:noFill/>
          <a:ln>
            <a:noFill/>
          </a:ln>
        </p:spPr>
      </p:pic>
    </p:spTree>
    <p:extLst>
      <p:ext uri="{BB962C8B-B14F-4D97-AF65-F5344CB8AC3E}">
        <p14:creationId xmlns:p14="http://schemas.microsoft.com/office/powerpoint/2010/main" val="339002837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Vertical Text Placeholder 2"/>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45AAEFDA-71F4-4A0C-8A88-69C1F4B75C90}" type="datetimeFigureOut">
              <a:rPr lang="tr-TR" smtClean="0"/>
              <a:t>27.12.2019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24656C1B-0CC6-4D2B-A148-99BD29495C26}" type="slidenum">
              <a:rPr lang="tr-TR" smtClean="0"/>
              <a:t>‹#›</a:t>
            </a:fld>
            <a:endParaRPr lang="tr-TR"/>
          </a:p>
        </p:txBody>
      </p:sp>
      <p:pic>
        <p:nvPicPr>
          <p:cNvPr id="15" name="Picture 14" descr="RedHashing.emf"/>
          <p:cNvPicPr>
            <a:picLocks/>
          </p:cNvPicPr>
          <p:nvPr/>
        </p:nvPicPr>
        <p:blipFill rotWithShape="1">
          <a:blip r:embed="rId2">
            <a:duotone>
              <a:schemeClr val="accent1">
                <a:shade val="45000"/>
                <a:satMod val="135000"/>
              </a:schemeClr>
              <a:prstClr val="white"/>
            </a:duotone>
            <a:extLst>
              <a:ext uri="{28A0092B-C50C-407E-A947-70E740481C1C}">
                <a14:useLocalDpi xmlns:a14="http://schemas.microsoft.com/office/drawing/2010/main" val="0"/>
              </a:ext>
            </a:extLst>
          </a:blip>
          <a:srcRect l="-115" r="15828" b="36435"/>
          <a:stretch/>
        </p:blipFill>
        <p:spPr>
          <a:xfrm>
            <a:off x="1125460" y="643464"/>
            <a:ext cx="9610344" cy="155448"/>
          </a:xfrm>
          <a:prstGeom prst="rect">
            <a:avLst/>
          </a:prstGeom>
          <a:noFill/>
          <a:ln>
            <a:noFill/>
          </a:ln>
        </p:spPr>
      </p:pic>
    </p:spTree>
    <p:extLst>
      <p:ext uri="{BB962C8B-B14F-4D97-AF65-F5344CB8AC3E}">
        <p14:creationId xmlns:p14="http://schemas.microsoft.com/office/powerpoint/2010/main" val="305062998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24709" y="798973"/>
            <a:ext cx="1615742" cy="4659889"/>
          </a:xfrm>
        </p:spPr>
        <p:txBody>
          <a:bodyPr vert="eaVert"/>
          <a:lstStyle>
            <a:lvl1pPr algn="l">
              <a:defRPr/>
            </a:lvl1pPr>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1130270" y="798973"/>
            <a:ext cx="7828830" cy="4659889"/>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45AAEFDA-71F4-4A0C-8A88-69C1F4B75C90}" type="datetimeFigureOut">
              <a:rPr lang="tr-TR" smtClean="0"/>
              <a:t>27.12.2019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24656C1B-0CC6-4D2B-A148-99BD29495C26}" type="slidenum">
              <a:rPr lang="tr-TR" smtClean="0"/>
              <a:t>‹#›</a:t>
            </a:fld>
            <a:endParaRPr lang="tr-TR"/>
          </a:p>
        </p:txBody>
      </p:sp>
      <p:pic>
        <p:nvPicPr>
          <p:cNvPr id="17" name="Picture 16" descr="RedHashing.emf"/>
          <p:cNvPicPr>
            <a:picLocks/>
          </p:cNvPicPr>
          <p:nvPr/>
        </p:nvPicPr>
        <p:blipFill rotWithShape="1">
          <a:blip r:embed="rId2">
            <a:duotone>
              <a:schemeClr val="accent1">
                <a:shade val="45000"/>
                <a:satMod val="135000"/>
              </a:schemeClr>
              <a:prstClr val="white"/>
            </a:duotone>
            <a:extLst>
              <a:ext uri="{28A0092B-C50C-407E-A947-70E740481C1C}">
                <a14:useLocalDpi xmlns:a14="http://schemas.microsoft.com/office/drawing/2010/main" val="0"/>
              </a:ext>
            </a:extLst>
          </a:blip>
          <a:srcRect l="-115" r="59215" b="36435"/>
          <a:stretch/>
        </p:blipFill>
        <p:spPr>
          <a:xfrm rot="5400000">
            <a:off x="8642279" y="3046916"/>
            <a:ext cx="4663440" cy="155448"/>
          </a:xfrm>
          <a:prstGeom prst="rect">
            <a:avLst/>
          </a:prstGeom>
          <a:noFill/>
          <a:ln>
            <a:noFill/>
          </a:ln>
        </p:spPr>
      </p:pic>
    </p:spTree>
    <p:extLst>
      <p:ext uri="{BB962C8B-B14F-4D97-AF65-F5344CB8AC3E}">
        <p14:creationId xmlns:p14="http://schemas.microsoft.com/office/powerpoint/2010/main" val="300202829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idx="1"/>
          </p:nvPr>
        </p:nvSpPr>
        <p:spPr/>
        <p:txBody>
          <a:bodyPr ancho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lvl1pPr>
              <a:defRPr sz="1200"/>
            </a:lvl1pPr>
          </a:lstStyle>
          <a:p>
            <a:fld id="{45AAEFDA-71F4-4A0C-8A88-69C1F4B75C90}" type="datetimeFigureOut">
              <a:rPr lang="tr-TR" smtClean="0"/>
              <a:t>27.12.2019</a:t>
            </a:fld>
            <a:endParaRPr lang="tr-TR"/>
          </a:p>
        </p:txBody>
      </p:sp>
      <p:sp>
        <p:nvSpPr>
          <p:cNvPr id="5" name="Footer Placeholder 4"/>
          <p:cNvSpPr>
            <a:spLocks noGrp="1"/>
          </p:cNvSpPr>
          <p:nvPr>
            <p:ph type="ftr" sz="quarter" idx="11"/>
          </p:nvPr>
        </p:nvSpPr>
        <p:spPr/>
        <p:txBody>
          <a:bodyPr/>
          <a:lstStyle>
            <a:lvl1pPr>
              <a:defRPr sz="1200"/>
            </a:lvl1pPr>
          </a:lstStyle>
          <a:p>
            <a:endParaRPr lang="tr-TR"/>
          </a:p>
        </p:txBody>
      </p:sp>
      <p:sp>
        <p:nvSpPr>
          <p:cNvPr id="6" name="Slide Number Placeholder 5"/>
          <p:cNvSpPr>
            <a:spLocks noGrp="1"/>
          </p:cNvSpPr>
          <p:nvPr>
            <p:ph type="sldNum" sz="quarter" idx="12"/>
          </p:nvPr>
        </p:nvSpPr>
        <p:spPr/>
        <p:txBody>
          <a:bodyPr/>
          <a:lstStyle/>
          <a:p>
            <a:fld id="{24656C1B-0CC6-4D2B-A148-99BD29495C26}" type="slidenum">
              <a:rPr lang="tr-TR" smtClean="0"/>
              <a:t>‹#›</a:t>
            </a:fld>
            <a:endParaRPr lang="tr-TR"/>
          </a:p>
        </p:txBody>
      </p:sp>
      <p:pic>
        <p:nvPicPr>
          <p:cNvPr id="24" name="Picture 23" descr="RedHashing.emf"/>
          <p:cNvPicPr>
            <a:picLocks/>
          </p:cNvPicPr>
          <p:nvPr/>
        </p:nvPicPr>
        <p:blipFill rotWithShape="1">
          <a:blip r:embed="rId2">
            <a:duotone>
              <a:schemeClr val="accent1">
                <a:shade val="45000"/>
                <a:satMod val="135000"/>
              </a:schemeClr>
              <a:prstClr val="white"/>
            </a:duotone>
            <a:extLst>
              <a:ext uri="{28A0092B-C50C-407E-A947-70E740481C1C}">
                <a14:useLocalDpi xmlns:a14="http://schemas.microsoft.com/office/drawing/2010/main" val="0"/>
              </a:ext>
            </a:extLst>
          </a:blip>
          <a:srcRect l="-115" r="15828" b="36435"/>
          <a:stretch/>
        </p:blipFill>
        <p:spPr>
          <a:xfrm>
            <a:off x="1125460" y="643464"/>
            <a:ext cx="9610344" cy="155448"/>
          </a:xfrm>
          <a:prstGeom prst="rect">
            <a:avLst/>
          </a:prstGeom>
          <a:noFill/>
          <a:ln>
            <a:noFill/>
          </a:ln>
        </p:spPr>
      </p:pic>
    </p:spTree>
    <p:extLst>
      <p:ext uri="{BB962C8B-B14F-4D97-AF65-F5344CB8AC3E}">
        <p14:creationId xmlns:p14="http://schemas.microsoft.com/office/powerpoint/2010/main" val="38006930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Title 1"/>
          <p:cNvSpPr>
            <a:spLocks noGrp="1"/>
          </p:cNvSpPr>
          <p:nvPr>
            <p:ph type="title"/>
          </p:nvPr>
        </p:nvSpPr>
        <p:spPr>
          <a:xfrm>
            <a:off x="1129167" y="1756129"/>
            <a:ext cx="8619060" cy="2050065"/>
          </a:xfrm>
        </p:spPr>
        <p:txBody>
          <a:bodyPr anchor="b">
            <a:normAutofit/>
          </a:bodyPr>
          <a:lstStyle>
            <a:lvl1pPr algn="l">
              <a:defRPr sz="3600"/>
            </a:lvl1pPr>
          </a:lstStyle>
          <a:p>
            <a:r>
              <a:rPr lang="tr-TR"/>
              <a:t>Asıl başlık stilini düzenlemek için tıklayın</a:t>
            </a:r>
            <a:endParaRPr lang="en-US" dirty="0"/>
          </a:p>
        </p:txBody>
      </p:sp>
      <p:sp>
        <p:nvSpPr>
          <p:cNvPr id="3" name="Text Placeholder 2"/>
          <p:cNvSpPr>
            <a:spLocks noGrp="1"/>
          </p:cNvSpPr>
          <p:nvPr>
            <p:ph type="body" idx="1"/>
          </p:nvPr>
        </p:nvSpPr>
        <p:spPr>
          <a:xfrm>
            <a:off x="1129166" y="3806195"/>
            <a:ext cx="8619060"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45AAEFDA-71F4-4A0C-8A88-69C1F4B75C90}" type="datetimeFigureOut">
              <a:rPr lang="tr-TR" smtClean="0"/>
              <a:t>27.12.2019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24656C1B-0CC6-4D2B-A148-99BD29495C26}" type="slidenum">
              <a:rPr lang="tr-TR" smtClean="0"/>
              <a:t>‹#›</a:t>
            </a:fld>
            <a:endParaRPr lang="tr-TR"/>
          </a:p>
        </p:txBody>
      </p:sp>
      <p:pic>
        <p:nvPicPr>
          <p:cNvPr id="16" name="Picture 15" descr="RedHashing.emf"/>
          <p:cNvPicPr>
            <a:picLocks/>
          </p:cNvPicPr>
          <p:nvPr/>
        </p:nvPicPr>
        <p:blipFill rotWithShape="1">
          <a:blip r:embed="rId2">
            <a:duotone>
              <a:schemeClr val="accent1">
                <a:shade val="45000"/>
                <a:satMod val="135000"/>
              </a:schemeClr>
              <a:prstClr val="white"/>
            </a:duotone>
            <a:extLst>
              <a:ext uri="{28A0092B-C50C-407E-A947-70E740481C1C}">
                <a14:useLocalDpi xmlns:a14="http://schemas.microsoft.com/office/drawing/2010/main" val="0"/>
              </a:ext>
            </a:extLst>
          </a:blip>
          <a:srcRect l="-115" r="15828" b="36435"/>
          <a:stretch/>
        </p:blipFill>
        <p:spPr>
          <a:xfrm>
            <a:off x="1125460" y="643464"/>
            <a:ext cx="9610344" cy="155448"/>
          </a:xfrm>
          <a:prstGeom prst="rect">
            <a:avLst/>
          </a:prstGeom>
          <a:noFill/>
          <a:ln>
            <a:noFill/>
          </a:ln>
        </p:spPr>
      </p:pic>
    </p:spTree>
    <p:extLst>
      <p:ext uri="{BB962C8B-B14F-4D97-AF65-F5344CB8AC3E}">
        <p14:creationId xmlns:p14="http://schemas.microsoft.com/office/powerpoint/2010/main" val="364327377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a:xfrm>
            <a:off x="1131052" y="958037"/>
            <a:ext cx="9605635" cy="1059305"/>
          </a:xfrm>
        </p:spPr>
        <p:txBody>
          <a:bodyPr/>
          <a:lstStyle/>
          <a:p>
            <a:r>
              <a:rPr lang="tr-TR"/>
              <a:t>Asıl başlık stilini düzenlemek için tıklayın</a:t>
            </a:r>
            <a:endParaRPr lang="en-US" dirty="0"/>
          </a:p>
        </p:txBody>
      </p:sp>
      <p:sp>
        <p:nvSpPr>
          <p:cNvPr id="3" name="Content Placeholder 2"/>
          <p:cNvSpPr>
            <a:spLocks noGrp="1"/>
          </p:cNvSpPr>
          <p:nvPr>
            <p:ph sz="half" idx="1"/>
          </p:nvPr>
        </p:nvSpPr>
        <p:spPr>
          <a:xfrm>
            <a:off x="1129166" y="2165621"/>
            <a:ext cx="4645152" cy="3293852"/>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6095606" y="2171769"/>
            <a:ext cx="4645152" cy="3287094"/>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45AAEFDA-71F4-4A0C-8A88-69C1F4B75C90}" type="datetimeFigureOut">
              <a:rPr lang="tr-TR" smtClean="0"/>
              <a:t>27.12.2019</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24656C1B-0CC6-4D2B-A148-99BD29495C26}" type="slidenum">
              <a:rPr lang="tr-TR" smtClean="0"/>
              <a:t>‹#›</a:t>
            </a:fld>
            <a:endParaRPr lang="tr-TR"/>
          </a:p>
        </p:txBody>
      </p:sp>
      <p:pic>
        <p:nvPicPr>
          <p:cNvPr id="16" name="Picture 15" descr="RedHashing.emf"/>
          <p:cNvPicPr>
            <a:picLocks/>
          </p:cNvPicPr>
          <p:nvPr/>
        </p:nvPicPr>
        <p:blipFill rotWithShape="1">
          <a:blip r:embed="rId2">
            <a:duotone>
              <a:schemeClr val="accent1">
                <a:shade val="45000"/>
                <a:satMod val="135000"/>
              </a:schemeClr>
              <a:prstClr val="white"/>
            </a:duotone>
            <a:extLst>
              <a:ext uri="{28A0092B-C50C-407E-A947-70E740481C1C}">
                <a14:useLocalDpi xmlns:a14="http://schemas.microsoft.com/office/drawing/2010/main" val="0"/>
              </a:ext>
            </a:extLst>
          </a:blip>
          <a:srcRect l="-115" r="15828" b="36435"/>
          <a:stretch/>
        </p:blipFill>
        <p:spPr>
          <a:xfrm>
            <a:off x="1125460" y="643464"/>
            <a:ext cx="9610344" cy="155448"/>
          </a:xfrm>
          <a:prstGeom prst="rect">
            <a:avLst/>
          </a:prstGeom>
          <a:noFill/>
          <a:ln>
            <a:noFill/>
          </a:ln>
        </p:spPr>
      </p:pic>
    </p:spTree>
    <p:extLst>
      <p:ext uri="{BB962C8B-B14F-4D97-AF65-F5344CB8AC3E}">
        <p14:creationId xmlns:p14="http://schemas.microsoft.com/office/powerpoint/2010/main" val="200926635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1129166" y="953336"/>
            <a:ext cx="9607661" cy="1056319"/>
          </a:xfrm>
        </p:spPr>
        <p:txBody>
          <a:bodyPr/>
          <a:lstStyle/>
          <a:p>
            <a:r>
              <a:rPr lang="tr-TR"/>
              <a:t>Asıl başlık stilini düzenlemek için tıklayın</a:t>
            </a:r>
            <a:endParaRPr lang="en-US" dirty="0"/>
          </a:p>
        </p:txBody>
      </p:sp>
      <p:sp>
        <p:nvSpPr>
          <p:cNvPr id="3" name="Text Placeholder 2"/>
          <p:cNvSpPr>
            <a:spLocks noGrp="1"/>
          </p:cNvSpPr>
          <p:nvPr>
            <p:ph type="body" idx="1"/>
          </p:nvPr>
        </p:nvSpPr>
        <p:spPr>
          <a:xfrm>
            <a:off x="1129166" y="2169727"/>
            <a:ext cx="4645152" cy="801943"/>
          </a:xfrm>
        </p:spPr>
        <p:txBody>
          <a:bodyPr anchor="b">
            <a:normAutofit/>
          </a:bodyPr>
          <a:lstStyle>
            <a:lvl1pPr marL="0" indent="0">
              <a:lnSpc>
                <a:spcPct val="100000"/>
              </a:lnSpc>
              <a:buNone/>
              <a:defRPr sz="2800" b="0" cap="none"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Content Placeholder 3"/>
          <p:cNvSpPr>
            <a:spLocks noGrp="1"/>
          </p:cNvSpPr>
          <p:nvPr>
            <p:ph sz="half" idx="2"/>
          </p:nvPr>
        </p:nvSpPr>
        <p:spPr>
          <a:xfrm>
            <a:off x="1129166" y="2974448"/>
            <a:ext cx="4645152" cy="2493876"/>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6094337" y="2173181"/>
            <a:ext cx="4645152" cy="802237"/>
          </a:xfrm>
        </p:spPr>
        <p:txBody>
          <a:bodyPr anchor="b">
            <a:normAutofit/>
          </a:bodyPr>
          <a:lstStyle>
            <a:lvl1pPr marL="0" indent="0">
              <a:lnSpc>
                <a:spcPct val="100000"/>
              </a:lnSpc>
              <a:buNone/>
              <a:defRPr sz="2800" b="0" cap="none"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Content Placeholder 5"/>
          <p:cNvSpPr>
            <a:spLocks noGrp="1"/>
          </p:cNvSpPr>
          <p:nvPr>
            <p:ph sz="quarter" idx="4"/>
          </p:nvPr>
        </p:nvSpPr>
        <p:spPr>
          <a:xfrm>
            <a:off x="6094337" y="2971669"/>
            <a:ext cx="4645152" cy="2487193"/>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45AAEFDA-71F4-4A0C-8A88-69C1F4B75C90}" type="datetimeFigureOut">
              <a:rPr lang="tr-TR" smtClean="0"/>
              <a:t>27.12.2019</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24656C1B-0CC6-4D2B-A148-99BD29495C26}" type="slidenum">
              <a:rPr lang="tr-TR" smtClean="0"/>
              <a:t>‹#›</a:t>
            </a:fld>
            <a:endParaRPr lang="tr-TR"/>
          </a:p>
        </p:txBody>
      </p:sp>
      <p:pic>
        <p:nvPicPr>
          <p:cNvPr id="18" name="Picture 17" descr="RedHashing.emf"/>
          <p:cNvPicPr>
            <a:picLocks/>
          </p:cNvPicPr>
          <p:nvPr/>
        </p:nvPicPr>
        <p:blipFill rotWithShape="1">
          <a:blip r:embed="rId2">
            <a:duotone>
              <a:schemeClr val="accent1">
                <a:shade val="45000"/>
                <a:satMod val="135000"/>
              </a:schemeClr>
              <a:prstClr val="white"/>
            </a:duotone>
            <a:extLst>
              <a:ext uri="{28A0092B-C50C-407E-A947-70E740481C1C}">
                <a14:useLocalDpi xmlns:a14="http://schemas.microsoft.com/office/drawing/2010/main" val="0"/>
              </a:ext>
            </a:extLst>
          </a:blip>
          <a:srcRect l="-115" r="15828" b="36435"/>
          <a:stretch/>
        </p:blipFill>
        <p:spPr>
          <a:xfrm>
            <a:off x="1125460" y="643464"/>
            <a:ext cx="9610344" cy="155448"/>
          </a:xfrm>
          <a:prstGeom prst="rect">
            <a:avLst/>
          </a:prstGeom>
          <a:noFill/>
          <a:ln>
            <a:noFill/>
          </a:ln>
        </p:spPr>
      </p:pic>
    </p:spTree>
    <p:extLst>
      <p:ext uri="{BB962C8B-B14F-4D97-AF65-F5344CB8AC3E}">
        <p14:creationId xmlns:p14="http://schemas.microsoft.com/office/powerpoint/2010/main" val="125298299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45AAEFDA-71F4-4A0C-8A88-69C1F4B75C90}" type="datetimeFigureOut">
              <a:rPr lang="tr-TR" smtClean="0"/>
              <a:t>27.12.2019</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24656C1B-0CC6-4D2B-A148-99BD29495C26}" type="slidenum">
              <a:rPr lang="tr-TR" smtClean="0"/>
              <a:t>‹#›</a:t>
            </a:fld>
            <a:endParaRPr lang="tr-TR"/>
          </a:p>
        </p:txBody>
      </p:sp>
      <p:pic>
        <p:nvPicPr>
          <p:cNvPr id="14" name="Picture 13" descr="RedHashing.emf"/>
          <p:cNvPicPr>
            <a:picLocks/>
          </p:cNvPicPr>
          <p:nvPr/>
        </p:nvPicPr>
        <p:blipFill rotWithShape="1">
          <a:blip r:embed="rId2">
            <a:duotone>
              <a:schemeClr val="accent1">
                <a:shade val="45000"/>
                <a:satMod val="135000"/>
              </a:schemeClr>
              <a:prstClr val="white"/>
            </a:duotone>
            <a:extLst>
              <a:ext uri="{28A0092B-C50C-407E-A947-70E740481C1C}">
                <a14:useLocalDpi xmlns:a14="http://schemas.microsoft.com/office/drawing/2010/main" val="0"/>
              </a:ext>
            </a:extLst>
          </a:blip>
          <a:srcRect l="-115" r="15828" b="36435"/>
          <a:stretch/>
        </p:blipFill>
        <p:spPr>
          <a:xfrm>
            <a:off x="1125460" y="643464"/>
            <a:ext cx="9610344" cy="155448"/>
          </a:xfrm>
          <a:prstGeom prst="rect">
            <a:avLst/>
          </a:prstGeom>
          <a:noFill/>
          <a:ln>
            <a:noFill/>
          </a:ln>
        </p:spPr>
      </p:pic>
    </p:spTree>
    <p:extLst>
      <p:ext uri="{BB962C8B-B14F-4D97-AF65-F5344CB8AC3E}">
        <p14:creationId xmlns:p14="http://schemas.microsoft.com/office/powerpoint/2010/main" val="201890879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5AAEFDA-71F4-4A0C-8A88-69C1F4B75C90}" type="datetimeFigureOut">
              <a:rPr lang="tr-TR" smtClean="0"/>
              <a:t>27.12.2019</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24656C1B-0CC6-4D2B-A148-99BD29495C26}" type="slidenum">
              <a:rPr lang="tr-TR" smtClean="0"/>
              <a:t>‹#›</a:t>
            </a:fld>
            <a:endParaRPr lang="tr-TR"/>
          </a:p>
        </p:txBody>
      </p:sp>
    </p:spTree>
    <p:extLst>
      <p:ext uri="{BB962C8B-B14F-4D97-AF65-F5344CB8AC3E}">
        <p14:creationId xmlns:p14="http://schemas.microsoft.com/office/powerpoint/2010/main" val="247576871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1124291" y="952578"/>
            <a:ext cx="3275013" cy="2322176"/>
          </a:xfrm>
        </p:spPr>
        <p:txBody>
          <a:bodyPr anchor="b">
            <a:normAutofit/>
          </a:bodyPr>
          <a:lstStyle>
            <a:lvl1pPr algn="l">
              <a:defRPr sz="2400"/>
            </a:lvl1pPr>
          </a:lstStyle>
          <a:p>
            <a:r>
              <a:rPr lang="tr-TR"/>
              <a:t>Asıl başlık stilini düzenlemek için tıklayın</a:t>
            </a:r>
            <a:endParaRPr lang="en-US" dirty="0"/>
          </a:p>
        </p:txBody>
      </p:sp>
      <p:sp>
        <p:nvSpPr>
          <p:cNvPr id="3" name="Content Placeholder 2"/>
          <p:cNvSpPr>
            <a:spLocks noGrp="1"/>
          </p:cNvSpPr>
          <p:nvPr>
            <p:ph idx="1"/>
          </p:nvPr>
        </p:nvSpPr>
        <p:spPr>
          <a:xfrm>
            <a:off x="4723334" y="952578"/>
            <a:ext cx="6012470" cy="4505221"/>
          </a:xfrm>
        </p:spPr>
        <p:txBody>
          <a:bodyPr anchor="ct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1124291" y="3274754"/>
            <a:ext cx="3275013" cy="2178918"/>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45AAEFDA-71F4-4A0C-8A88-69C1F4B75C90}" type="datetimeFigureOut">
              <a:rPr lang="tr-TR" smtClean="0"/>
              <a:t>27.12.2019</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24656C1B-0CC6-4D2B-A148-99BD29495C26}" type="slidenum">
              <a:rPr lang="tr-TR" smtClean="0"/>
              <a:t>‹#›</a:t>
            </a:fld>
            <a:endParaRPr lang="tr-TR"/>
          </a:p>
        </p:txBody>
      </p:sp>
      <p:pic>
        <p:nvPicPr>
          <p:cNvPr id="16" name="Picture 15" descr="RedHashing.emf"/>
          <p:cNvPicPr>
            <a:picLocks/>
          </p:cNvPicPr>
          <p:nvPr/>
        </p:nvPicPr>
        <p:blipFill rotWithShape="1">
          <a:blip r:embed="rId2">
            <a:duotone>
              <a:schemeClr val="accent1">
                <a:shade val="45000"/>
                <a:satMod val="135000"/>
              </a:schemeClr>
              <a:prstClr val="white"/>
            </a:duotone>
            <a:extLst>
              <a:ext uri="{28A0092B-C50C-407E-A947-70E740481C1C}">
                <a14:useLocalDpi xmlns:a14="http://schemas.microsoft.com/office/drawing/2010/main" val="0"/>
              </a:ext>
            </a:extLst>
          </a:blip>
          <a:srcRect l="-115" r="15828" b="36435"/>
          <a:stretch/>
        </p:blipFill>
        <p:spPr>
          <a:xfrm>
            <a:off x="1125460" y="643464"/>
            <a:ext cx="9610344" cy="155448"/>
          </a:xfrm>
          <a:prstGeom prst="rect">
            <a:avLst/>
          </a:prstGeom>
          <a:noFill/>
          <a:ln>
            <a:noFill/>
          </a:ln>
        </p:spPr>
      </p:pic>
    </p:spTree>
    <p:extLst>
      <p:ext uri="{BB962C8B-B14F-4D97-AF65-F5344CB8AC3E}">
        <p14:creationId xmlns:p14="http://schemas.microsoft.com/office/powerpoint/2010/main" val="218830914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a:xfrm>
              <a:off x="7477387" y="482170"/>
              <a:ext cx="4074533" cy="5149101"/>
            </a:xfrm>
            <a:prstGeom prst="rect">
              <a:avLst/>
            </a:prstGeom>
            <a:gradFill>
              <a:gsLst>
                <a:gs pos="0">
                  <a:schemeClr val="tx1">
                    <a:lumMod val="85000"/>
                    <a:lumOff val="15000"/>
                  </a:schemeClr>
                </a:gs>
                <a:gs pos="100000">
                  <a:schemeClr val="tx1">
                    <a:lumMod val="95000"/>
                    <a:lumOff val="5000"/>
                  </a:schemeClr>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14300" prst="artDeco"/>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129124" y="1129513"/>
            <a:ext cx="5854872" cy="1924208"/>
          </a:xfrm>
        </p:spPr>
        <p:txBody>
          <a:bodyPr anchor="b">
            <a:normAutofit/>
          </a:bodyPr>
          <a:lstStyle>
            <a:lvl1pPr>
              <a:defRPr sz="3200"/>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simgeye tıklayın</a:t>
            </a:r>
            <a:endParaRPr lang="en-US" dirty="0"/>
          </a:p>
        </p:txBody>
      </p:sp>
      <p:sp>
        <p:nvSpPr>
          <p:cNvPr id="4" name="Text Placeholder 3"/>
          <p:cNvSpPr>
            <a:spLocks noGrp="1"/>
          </p:cNvSpPr>
          <p:nvPr>
            <p:ph type="body" sz="half" idx="2"/>
          </p:nvPr>
        </p:nvSpPr>
        <p:spPr>
          <a:xfrm>
            <a:off x="1128247" y="3053721"/>
            <a:ext cx="5846486" cy="2096013"/>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Date Placeholder 4"/>
          <p:cNvSpPr>
            <a:spLocks noGrp="1"/>
          </p:cNvSpPr>
          <p:nvPr>
            <p:ph type="dt" sz="half" idx="10"/>
          </p:nvPr>
        </p:nvSpPr>
        <p:spPr>
          <a:xfrm>
            <a:off x="1125300" y="5469856"/>
            <a:ext cx="5849605" cy="320123"/>
          </a:xfrm>
        </p:spPr>
        <p:txBody>
          <a:bodyPr/>
          <a:lstStyle>
            <a:lvl1pPr algn="l">
              <a:defRPr/>
            </a:lvl1pPr>
          </a:lstStyle>
          <a:p>
            <a:fld id="{45AAEFDA-71F4-4A0C-8A88-69C1F4B75C90}" type="datetimeFigureOut">
              <a:rPr lang="tr-TR" smtClean="0"/>
              <a:t>27.12.2019</a:t>
            </a:fld>
            <a:endParaRPr lang="tr-TR"/>
          </a:p>
        </p:txBody>
      </p:sp>
      <p:sp>
        <p:nvSpPr>
          <p:cNvPr id="6" name="Footer Placeholder 5"/>
          <p:cNvSpPr>
            <a:spLocks noGrp="1"/>
          </p:cNvSpPr>
          <p:nvPr>
            <p:ph type="ftr" sz="quarter" idx="11"/>
          </p:nvPr>
        </p:nvSpPr>
        <p:spPr>
          <a:xfrm>
            <a:off x="1125300" y="318640"/>
            <a:ext cx="4877818" cy="320931"/>
          </a:xfrm>
        </p:spPr>
        <p:txBody>
          <a:bodyPr/>
          <a:lstStyle/>
          <a:p>
            <a:endParaRPr lang="tr-TR"/>
          </a:p>
        </p:txBody>
      </p:sp>
      <p:sp>
        <p:nvSpPr>
          <p:cNvPr id="7" name="Slide Number Placeholder 6"/>
          <p:cNvSpPr>
            <a:spLocks noGrp="1"/>
          </p:cNvSpPr>
          <p:nvPr>
            <p:ph type="sldNum" sz="quarter" idx="12"/>
          </p:nvPr>
        </p:nvSpPr>
        <p:spPr>
          <a:xfrm>
            <a:off x="6176794" y="137408"/>
            <a:ext cx="811019" cy="503578"/>
          </a:xfrm>
        </p:spPr>
        <p:txBody>
          <a:bodyPr/>
          <a:lstStyle/>
          <a:p>
            <a:fld id="{24656C1B-0CC6-4D2B-A148-99BD29495C26}" type="slidenum">
              <a:rPr lang="tr-TR" smtClean="0"/>
              <a:t>‹#›</a:t>
            </a:fld>
            <a:endParaRPr lang="tr-TR"/>
          </a:p>
        </p:txBody>
      </p:sp>
      <p:pic>
        <p:nvPicPr>
          <p:cNvPr id="22" name="Picture 21" descr="RedHashing.emf"/>
          <p:cNvPicPr>
            <a:picLocks/>
          </p:cNvPicPr>
          <p:nvPr/>
        </p:nvPicPr>
        <p:blipFill rotWithShape="1">
          <a:blip r:embed="rId2">
            <a:duotone>
              <a:schemeClr val="accent1">
                <a:shade val="45000"/>
                <a:satMod val="135000"/>
              </a:schemeClr>
              <a:prstClr val="white"/>
            </a:duotone>
            <a:extLst>
              <a:ext uri="{28A0092B-C50C-407E-A947-70E740481C1C}">
                <a14:useLocalDpi xmlns:a14="http://schemas.microsoft.com/office/drawing/2010/main" val="0"/>
              </a:ext>
            </a:extLst>
          </a:blip>
          <a:srcRect l="-116" t="474" r="48549" b="36564"/>
          <a:stretch/>
        </p:blipFill>
        <p:spPr>
          <a:xfrm>
            <a:off x="1125460" y="643464"/>
            <a:ext cx="5879592" cy="155448"/>
          </a:xfrm>
          <a:prstGeom prst="rect">
            <a:avLst/>
          </a:prstGeom>
          <a:noFill/>
          <a:ln>
            <a:noFill/>
          </a:ln>
        </p:spPr>
      </p:pic>
    </p:spTree>
    <p:extLst>
      <p:ext uri="{BB962C8B-B14F-4D97-AF65-F5344CB8AC3E}">
        <p14:creationId xmlns:p14="http://schemas.microsoft.com/office/powerpoint/2010/main" val="220927692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pic>
        <p:nvPicPr>
          <p:cNvPr id="12" name="Picture 11"/>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a:xfrm>
            <a:off x="0" y="6119336"/>
            <a:ext cx="12192000" cy="742950"/>
          </a:xfrm>
          <a:prstGeom prst="rect">
            <a:avLst/>
          </a:prstGeom>
        </p:spPr>
      </p:pic>
      <p:sp>
        <p:nvSpPr>
          <p:cNvPr id="13" name="Rectangle 12"/>
          <p:cNvSpPr/>
          <p:nvPr/>
        </p:nvSpPr>
        <p:spPr>
          <a:xfrm>
            <a:off x="0" y="468769"/>
            <a:ext cx="12192000" cy="5647024"/>
          </a:xfrm>
          <a:prstGeom prst="rect">
            <a:avLst/>
          </a:prstGeom>
          <a:gradFill flip="none" rotWithShape="1">
            <a:gsLst>
              <a:gs pos="0">
                <a:schemeClr val="bg2">
                  <a:alpha val="0"/>
                  <a:lumMod val="100000"/>
                </a:schemeClr>
              </a:gs>
              <a:gs pos="100000">
                <a:schemeClr val="bg2">
                  <a:lumMod val="95000"/>
                  <a:lumOff val="500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cxnSp>
        <p:nvCxnSpPr>
          <p:cNvPr id="14" name="Straight Connector 13"/>
          <p:cNvCxnSpPr/>
          <p:nvPr/>
        </p:nvCxnSpPr>
        <p:spPr>
          <a:xfrm>
            <a:off x="0" y="6121269"/>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
        <p:nvSpPr>
          <p:cNvPr id="2" name="Title Placeholder 1"/>
          <p:cNvSpPr>
            <a:spLocks noGrp="1"/>
          </p:cNvSpPr>
          <p:nvPr>
            <p:ph type="title"/>
          </p:nvPr>
        </p:nvSpPr>
        <p:spPr>
          <a:xfrm>
            <a:off x="1130270" y="953324"/>
            <a:ext cx="9603275" cy="1049235"/>
          </a:xfrm>
          <a:prstGeom prst="rect">
            <a:avLst/>
          </a:prstGeom>
        </p:spPr>
        <p:txBody>
          <a:bodyPr vert="horz" lIns="91440" tIns="45720" rIns="91440" bIns="45720" rtlCol="0" anchor="t">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1130270" y="2171769"/>
            <a:ext cx="9603275" cy="3294576"/>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7232830" y="330370"/>
            <a:ext cx="2515396"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45AAEFDA-71F4-4A0C-8A88-69C1F4B75C90}" type="datetimeFigureOut">
              <a:rPr lang="tr-TR" smtClean="0"/>
              <a:t>27.12.2019</a:t>
            </a:fld>
            <a:endParaRPr lang="tr-TR"/>
          </a:p>
        </p:txBody>
      </p:sp>
      <p:sp>
        <p:nvSpPr>
          <p:cNvPr id="5" name="Footer Placeholder 4"/>
          <p:cNvSpPr>
            <a:spLocks noGrp="1"/>
          </p:cNvSpPr>
          <p:nvPr>
            <p:ph type="ftr" sz="quarter" idx="3"/>
          </p:nvPr>
        </p:nvSpPr>
        <p:spPr>
          <a:xfrm>
            <a:off x="1130270"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9918076" y="137408"/>
            <a:ext cx="811019" cy="503578"/>
          </a:xfrm>
          <a:prstGeom prst="rect">
            <a:avLst/>
          </a:prstGeom>
        </p:spPr>
        <p:txBody>
          <a:bodyPr vert="horz" lIns="91440" tIns="45720" rIns="91440" bIns="45720" rtlCol="0" anchor="t"/>
          <a:lstStyle>
            <a:lvl1pPr algn="r">
              <a:defRPr sz="2800">
                <a:solidFill>
                  <a:schemeClr val="accent1"/>
                </a:solidFill>
              </a:defRPr>
            </a:lvl1pPr>
          </a:lstStyle>
          <a:p>
            <a:fld id="{24656C1B-0CC6-4D2B-A148-99BD29495C26}" type="slidenum">
              <a:rPr lang="tr-TR" smtClean="0"/>
              <a:t>‹#›</a:t>
            </a:fld>
            <a:endParaRPr lang="tr-TR"/>
          </a:p>
        </p:txBody>
      </p:sp>
    </p:spTree>
    <p:extLst>
      <p:ext uri="{BB962C8B-B14F-4D97-AF65-F5344CB8AC3E}">
        <p14:creationId xmlns:p14="http://schemas.microsoft.com/office/powerpoint/2010/main" val="259286480"/>
      </p:ext>
    </p:extLst>
  </p:cSld>
  <p:clrMap bg1="lt1" tx1="dk1" bg2="lt2" tx2="dk2" accent1="accent1" accent2="accent2" accent3="accent3" accent4="accent4" accent5="accent5" accent6="accent6" hlink="hlink" folHlink="folHlink"/>
  <p:sldLayoutIdLst>
    <p:sldLayoutId id="2147483787" r:id="rId1"/>
    <p:sldLayoutId id="2147483788" r:id="rId2"/>
    <p:sldLayoutId id="2147483789" r:id="rId3"/>
    <p:sldLayoutId id="2147483790" r:id="rId4"/>
    <p:sldLayoutId id="2147483791" r:id="rId5"/>
    <p:sldLayoutId id="2147483792" r:id="rId6"/>
    <p:sldLayoutId id="2147483793" r:id="rId7"/>
    <p:sldLayoutId id="2147483794" r:id="rId8"/>
    <p:sldLayoutId id="2147483795" r:id="rId9"/>
    <p:sldLayoutId id="2147483796" r:id="rId10"/>
    <p:sldLayoutId id="2147483797" r:id="rId11"/>
  </p:sldLayoutIdLst>
  <p:txStyles>
    <p:titleStyle>
      <a:lvl1pPr algn="l" defTabSz="914400" rtl="0" eaLnBrk="1" latinLnBrk="0" hangingPunct="1">
        <a:lnSpc>
          <a:spcPct val="90000"/>
        </a:lnSpc>
        <a:spcBef>
          <a:spcPct val="0"/>
        </a:spcBef>
        <a:buNone/>
        <a:defRPr sz="3200" b="0" i="0" kern="1200" cap="none">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4.png"/><Relationship Id="rId1" Type="http://schemas.openxmlformats.org/officeDocument/2006/relationships/slideLayout" Target="../slideLayouts/slideLayout7.xml"/><Relationship Id="rId4" Type="http://schemas.openxmlformats.org/officeDocument/2006/relationships/image" Target="../media/image5.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Metin kutusu 3">
            <a:extLst>
              <a:ext uri="{FF2B5EF4-FFF2-40B4-BE49-F238E27FC236}">
                <a16:creationId xmlns:a16="http://schemas.microsoft.com/office/drawing/2014/main" id="{F2F92683-B834-43FB-B2D8-DB810DF70997}"/>
              </a:ext>
            </a:extLst>
          </p:cNvPr>
          <p:cNvSpPr txBox="1"/>
          <p:nvPr/>
        </p:nvSpPr>
        <p:spPr>
          <a:xfrm>
            <a:off x="2639531" y="708446"/>
            <a:ext cx="8834342" cy="3139321"/>
          </a:xfrm>
          <a:prstGeom prst="rect">
            <a:avLst/>
          </a:prstGeom>
          <a:noFill/>
        </p:spPr>
        <p:txBody>
          <a:bodyPr wrap="none" rtlCol="0">
            <a:spAutoFit/>
          </a:bodyPr>
          <a:lstStyle/>
          <a:p>
            <a:r>
              <a:rPr lang="tr-TR" sz="6600" dirty="0">
                <a:latin typeface="Arial Rounded MT Bold" panose="020F0704030504030204" pitchFamily="34" charset="0"/>
              </a:rPr>
              <a:t>Huzursuz</a:t>
            </a:r>
          </a:p>
          <a:p>
            <a:r>
              <a:rPr lang="tr-TR" sz="6600" dirty="0">
                <a:latin typeface="Arial Rounded MT Bold" panose="020F0704030504030204" pitchFamily="34" charset="0"/>
              </a:rPr>
              <a:t>             Bacak </a:t>
            </a:r>
          </a:p>
          <a:p>
            <a:r>
              <a:rPr lang="tr-TR" sz="6600" dirty="0">
                <a:latin typeface="Arial Rounded MT Bold" panose="020F0704030504030204" pitchFamily="34" charset="0"/>
              </a:rPr>
              <a:t>                     Sendromu</a:t>
            </a:r>
          </a:p>
        </p:txBody>
      </p:sp>
      <p:pic>
        <p:nvPicPr>
          <p:cNvPr id="3" name="Resim 2">
            <a:extLst>
              <a:ext uri="{FF2B5EF4-FFF2-40B4-BE49-F238E27FC236}">
                <a16:creationId xmlns:a16="http://schemas.microsoft.com/office/drawing/2014/main" id="{46860377-E894-4E99-93C0-389EAB22CC3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32025" y="2796721"/>
            <a:ext cx="2616003" cy="3904938"/>
          </a:xfrm>
          <a:prstGeom prst="rect">
            <a:avLst/>
          </a:prstGeom>
        </p:spPr>
      </p:pic>
      <p:sp>
        <p:nvSpPr>
          <p:cNvPr id="2" name="Metin kutusu 1">
            <a:extLst>
              <a:ext uri="{FF2B5EF4-FFF2-40B4-BE49-F238E27FC236}">
                <a16:creationId xmlns:a16="http://schemas.microsoft.com/office/drawing/2014/main" id="{55AD7818-6B83-4D6A-BA45-66AADD244297}"/>
              </a:ext>
            </a:extLst>
          </p:cNvPr>
          <p:cNvSpPr txBox="1"/>
          <p:nvPr/>
        </p:nvSpPr>
        <p:spPr>
          <a:xfrm>
            <a:off x="5892519" y="4748959"/>
            <a:ext cx="6299481" cy="1384995"/>
          </a:xfrm>
          <a:prstGeom prst="rect">
            <a:avLst/>
          </a:prstGeom>
          <a:noFill/>
        </p:spPr>
        <p:txBody>
          <a:bodyPr wrap="none" rtlCol="0">
            <a:spAutoFit/>
          </a:bodyPr>
          <a:lstStyle/>
          <a:p>
            <a:r>
              <a:rPr lang="tr-TR" sz="2800" dirty="0">
                <a:latin typeface="Times New Roman" panose="02020603050405020304" pitchFamily="18" charset="0"/>
                <a:cs typeface="Times New Roman" panose="02020603050405020304" pitchFamily="18" charset="0"/>
              </a:rPr>
              <a:t>Ahmet BİRER   1711413016</a:t>
            </a:r>
          </a:p>
          <a:p>
            <a:r>
              <a:rPr lang="tr-TR" sz="2800" dirty="0">
                <a:latin typeface="Times New Roman" panose="02020603050405020304" pitchFamily="18" charset="0"/>
                <a:cs typeface="Times New Roman" panose="02020603050405020304" pitchFamily="18" charset="0"/>
              </a:rPr>
              <a:t>Zeynep Gökçe KOÇYİĞİT 1711413007 </a:t>
            </a:r>
          </a:p>
          <a:p>
            <a:r>
              <a:rPr lang="tr-TR" sz="2800" dirty="0">
                <a:latin typeface="Times New Roman" panose="02020603050405020304" pitchFamily="18" charset="0"/>
                <a:cs typeface="Times New Roman" panose="02020603050405020304" pitchFamily="18" charset="0"/>
              </a:rPr>
              <a:t>Melisa DALKILIÇ 1711413048</a:t>
            </a:r>
          </a:p>
        </p:txBody>
      </p:sp>
    </p:spTree>
    <p:extLst>
      <p:ext uri="{BB962C8B-B14F-4D97-AF65-F5344CB8AC3E}">
        <p14:creationId xmlns:p14="http://schemas.microsoft.com/office/powerpoint/2010/main" val="336971227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a:extLst>
              <a:ext uri="{FF2B5EF4-FFF2-40B4-BE49-F238E27FC236}">
                <a16:creationId xmlns:a16="http://schemas.microsoft.com/office/drawing/2014/main" id="{364DFB73-63BF-41C3-AE62-45A8F8E83F7B}"/>
              </a:ext>
            </a:extLst>
          </p:cNvPr>
          <p:cNvSpPr/>
          <p:nvPr/>
        </p:nvSpPr>
        <p:spPr>
          <a:xfrm>
            <a:off x="184245" y="574932"/>
            <a:ext cx="11823510" cy="4893647"/>
          </a:xfrm>
          <a:prstGeom prst="rect">
            <a:avLst/>
          </a:prstGeom>
        </p:spPr>
        <p:txBody>
          <a:bodyPr wrap="square">
            <a:spAutoFit/>
          </a:bodyPr>
          <a:lstStyle/>
          <a:p>
            <a:r>
              <a:rPr lang="tr-TR" sz="2400" b="1" dirty="0"/>
              <a:t>Tedavi</a:t>
            </a:r>
          </a:p>
          <a:p>
            <a:pPr marL="285750" indent="-285750">
              <a:buFont typeface="Wingdings" panose="05000000000000000000" pitchFamily="2" charset="2"/>
              <a:buChar char="q"/>
            </a:pPr>
            <a:r>
              <a:rPr lang="tr-TR" sz="2400" dirty="0"/>
              <a:t>Tedaviye başlamadan önce, bu hastalıklara neden olabilecek veya birliktelik gösterebilecek hastalıklar  sorgulanmalı ve tetkik edilmelidir. Diğer bir deyişle, </a:t>
            </a:r>
            <a:r>
              <a:rPr lang="tr-TR" sz="2400" dirty="0" err="1"/>
              <a:t>idiyopatik</a:t>
            </a:r>
            <a:r>
              <a:rPr lang="tr-TR" sz="2400" dirty="0"/>
              <a:t>/ </a:t>
            </a:r>
            <a:r>
              <a:rPr lang="tr-TR" sz="2400" dirty="0" err="1"/>
              <a:t>semptomatik</a:t>
            </a:r>
            <a:r>
              <a:rPr lang="tr-TR" sz="2400" dirty="0"/>
              <a:t> form </a:t>
            </a:r>
            <a:r>
              <a:rPr lang="tr-TR" sz="2400" dirty="0" err="1"/>
              <a:t>ayırtedilmelidir</a:t>
            </a:r>
            <a:r>
              <a:rPr lang="tr-TR" sz="2400" dirty="0"/>
              <a:t>. ilk amaç, altta yatabilecek hastalıkların tedavisi olmalıdır. Böylece tam bir düzelme sağlanabileceği gibi, ilaç dozunun düşürülmesi de mümkün olabilir.</a:t>
            </a:r>
          </a:p>
          <a:p>
            <a:pPr marL="285750" indent="-285750">
              <a:buFont typeface="Wingdings" panose="05000000000000000000" pitchFamily="2" charset="2"/>
              <a:buChar char="q"/>
            </a:pPr>
            <a:endParaRPr lang="tr-TR" sz="2400" dirty="0"/>
          </a:p>
          <a:p>
            <a:pPr marL="285750" indent="-285750">
              <a:buFont typeface="Wingdings" panose="05000000000000000000" pitchFamily="2" charset="2"/>
              <a:buChar char="q"/>
            </a:pPr>
            <a:r>
              <a:rPr lang="tr-TR" sz="2400" dirty="0" err="1"/>
              <a:t>Dopamin</a:t>
            </a:r>
            <a:r>
              <a:rPr lang="tr-TR" sz="2400" dirty="0"/>
              <a:t> </a:t>
            </a:r>
            <a:r>
              <a:rPr lang="tr-TR" sz="2400" dirty="0" err="1"/>
              <a:t>agonistleri</a:t>
            </a:r>
            <a:r>
              <a:rPr lang="tr-TR" sz="2400" dirty="0"/>
              <a:t> hem </a:t>
            </a:r>
            <a:r>
              <a:rPr lang="tr-TR" sz="2400" dirty="0" err="1"/>
              <a:t>idiyopatik</a:t>
            </a:r>
            <a:r>
              <a:rPr lang="tr-TR" sz="2400" dirty="0"/>
              <a:t> hem de </a:t>
            </a:r>
            <a:r>
              <a:rPr lang="tr-TR" sz="2400" dirty="0" err="1"/>
              <a:t>semptomatik</a:t>
            </a:r>
            <a:r>
              <a:rPr lang="tr-TR" sz="2400" dirty="0"/>
              <a:t> HBS ve </a:t>
            </a:r>
            <a:r>
              <a:rPr lang="tr-TR" sz="2400" dirty="0" err="1"/>
              <a:t>UPHB'de</a:t>
            </a:r>
            <a:r>
              <a:rPr lang="tr-TR" sz="2400" dirty="0"/>
              <a:t> birinci seçenek tedaviyi oluştururlar</a:t>
            </a:r>
          </a:p>
          <a:p>
            <a:endParaRPr lang="tr-TR" sz="2400" dirty="0"/>
          </a:p>
          <a:p>
            <a:pPr marL="285750" indent="-285750">
              <a:buFont typeface="Wingdings" panose="05000000000000000000" pitchFamily="2" charset="2"/>
              <a:buChar char="q"/>
            </a:pPr>
            <a:r>
              <a:rPr lang="tr-TR" sz="2400" dirty="0"/>
              <a:t>HBS ve UPHB semptomlarını arttırdığı gösterilen madde ve ilaçlar kafein, alkol, </a:t>
            </a:r>
            <a:r>
              <a:rPr lang="tr-TR" sz="2400" dirty="0" err="1"/>
              <a:t>nöroleptikler</a:t>
            </a:r>
            <a:r>
              <a:rPr lang="tr-TR" sz="2400" dirty="0"/>
              <a:t> ve </a:t>
            </a:r>
            <a:r>
              <a:rPr lang="tr-TR" sz="2400" dirty="0" err="1"/>
              <a:t>trisiklik</a:t>
            </a:r>
            <a:r>
              <a:rPr lang="tr-TR" sz="2400" dirty="0"/>
              <a:t> </a:t>
            </a:r>
            <a:r>
              <a:rPr lang="tr-TR" sz="2400" dirty="0" err="1"/>
              <a:t>antidepresanlar</a:t>
            </a:r>
            <a:r>
              <a:rPr lang="tr-TR" sz="2400" dirty="0"/>
              <a:t> ve </a:t>
            </a:r>
            <a:r>
              <a:rPr lang="tr-TR" sz="2400" dirty="0" err="1"/>
              <a:t>serotonin</a:t>
            </a:r>
            <a:r>
              <a:rPr lang="tr-TR" sz="2400" dirty="0"/>
              <a:t> geri alımını </a:t>
            </a:r>
            <a:r>
              <a:rPr lang="tr-TR" sz="2400" dirty="0" err="1"/>
              <a:t>inhibe</a:t>
            </a:r>
            <a:r>
              <a:rPr lang="tr-TR" sz="2400" dirty="0"/>
              <a:t> eden </a:t>
            </a:r>
            <a:r>
              <a:rPr lang="tr-TR" sz="2400" dirty="0" err="1"/>
              <a:t>antidepresanlardır</a:t>
            </a:r>
            <a:r>
              <a:rPr lang="tr-TR" sz="2400" dirty="0"/>
              <a:t>.</a:t>
            </a:r>
          </a:p>
        </p:txBody>
      </p:sp>
    </p:spTree>
    <p:extLst>
      <p:ext uri="{BB962C8B-B14F-4D97-AF65-F5344CB8AC3E}">
        <p14:creationId xmlns:p14="http://schemas.microsoft.com/office/powerpoint/2010/main" val="294867878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10991802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Resim 2">
            <a:extLst>
              <a:ext uri="{FF2B5EF4-FFF2-40B4-BE49-F238E27FC236}">
                <a16:creationId xmlns:a16="http://schemas.microsoft.com/office/drawing/2014/main" id="{B88D17EC-7875-47C2-B0F4-56C0C642E0AE}"/>
              </a:ext>
            </a:extLst>
          </p:cNvPr>
          <p:cNvPicPr>
            <a:picLocks noChangeAspect="1"/>
          </p:cNvPicPr>
          <p:nvPr/>
        </p:nvPicPr>
        <p:blipFill>
          <a:blip r:embed="rId2">
            <a:extLst>
              <a:ext uri="{BEBA8EAE-BF5A-486C-A8C5-ECC9F3942E4B}">
                <a14:imgProps xmlns:a14="http://schemas.microsoft.com/office/drawing/2010/main">
                  <a14:imgLayer r:embed="rId3">
                    <a14:imgEffect>
                      <a14:sharpenSoften amount="-6000"/>
                    </a14:imgEffect>
                  </a14:imgLayer>
                </a14:imgProps>
              </a:ext>
              <a:ext uri="{28A0092B-C50C-407E-A947-70E740481C1C}">
                <a14:useLocalDpi xmlns:a14="http://schemas.microsoft.com/office/drawing/2010/main" val="0"/>
              </a:ext>
            </a:extLst>
          </a:blip>
          <a:stretch>
            <a:fillRect/>
          </a:stretch>
        </p:blipFill>
        <p:spPr>
          <a:xfrm>
            <a:off x="194872" y="926123"/>
            <a:ext cx="4572000" cy="4572000"/>
          </a:xfrm>
          <a:prstGeom prst="rect">
            <a:avLst/>
          </a:prstGeom>
        </p:spPr>
      </p:pic>
      <p:pic>
        <p:nvPicPr>
          <p:cNvPr id="5" name="Resim 4">
            <a:extLst>
              <a:ext uri="{FF2B5EF4-FFF2-40B4-BE49-F238E27FC236}">
                <a16:creationId xmlns:a16="http://schemas.microsoft.com/office/drawing/2014/main" id="{7BBE57A4-50C0-48E1-8E15-0DA97B38BF72}"/>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663105" y="1528997"/>
            <a:ext cx="1241337" cy="2453918"/>
          </a:xfrm>
          <a:prstGeom prst="rect">
            <a:avLst/>
          </a:prstGeom>
        </p:spPr>
      </p:pic>
      <p:sp>
        <p:nvSpPr>
          <p:cNvPr id="6" name="Dikdörtgen 5">
            <a:extLst>
              <a:ext uri="{FF2B5EF4-FFF2-40B4-BE49-F238E27FC236}">
                <a16:creationId xmlns:a16="http://schemas.microsoft.com/office/drawing/2014/main" id="{286BA02A-D695-4579-86CE-E463EBB636D6}"/>
              </a:ext>
            </a:extLst>
          </p:cNvPr>
          <p:cNvSpPr/>
          <p:nvPr/>
        </p:nvSpPr>
        <p:spPr>
          <a:xfrm>
            <a:off x="5071672" y="674558"/>
            <a:ext cx="6365823" cy="3970318"/>
          </a:xfrm>
          <a:prstGeom prst="rect">
            <a:avLst/>
          </a:prstGeom>
        </p:spPr>
        <p:txBody>
          <a:bodyPr wrap="square">
            <a:spAutoFit/>
          </a:bodyPr>
          <a:lstStyle/>
          <a:p>
            <a:r>
              <a:rPr lang="tr-TR" sz="3600" dirty="0"/>
              <a:t>Huzursuz bacak sendromu (HBS);</a:t>
            </a:r>
          </a:p>
          <a:p>
            <a:r>
              <a:rPr lang="tr-TR" sz="3600" dirty="0"/>
              <a:t>bacakları hareket ettirme dürtüsü ile karakterize, genellikle rahatsız edici duyular ve uyku bozukluğunun eşlik ettiği kronik bir hareket bozukluğudur.</a:t>
            </a:r>
          </a:p>
          <a:p>
            <a:endParaRPr lang="tr-TR" sz="3600" dirty="0"/>
          </a:p>
        </p:txBody>
      </p:sp>
    </p:spTree>
    <p:extLst>
      <p:ext uri="{BB962C8B-B14F-4D97-AF65-F5344CB8AC3E}">
        <p14:creationId xmlns:p14="http://schemas.microsoft.com/office/powerpoint/2010/main" val="279034954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Dikdörtgen 4">
            <a:extLst>
              <a:ext uri="{FF2B5EF4-FFF2-40B4-BE49-F238E27FC236}">
                <a16:creationId xmlns:a16="http://schemas.microsoft.com/office/drawing/2014/main" id="{4604A33A-256E-43B6-9CB8-6E85BA3225D3}"/>
              </a:ext>
            </a:extLst>
          </p:cNvPr>
          <p:cNvSpPr/>
          <p:nvPr/>
        </p:nvSpPr>
        <p:spPr>
          <a:xfrm>
            <a:off x="441276" y="442500"/>
            <a:ext cx="8784609" cy="1384995"/>
          </a:xfrm>
          <a:prstGeom prst="rect">
            <a:avLst/>
          </a:prstGeom>
        </p:spPr>
        <p:txBody>
          <a:bodyPr wrap="square">
            <a:spAutoFit/>
          </a:bodyPr>
          <a:lstStyle/>
          <a:p>
            <a:pPr marL="457200" indent="-457200">
              <a:buFont typeface="Wingdings" panose="05000000000000000000" pitchFamily="2" charset="2"/>
              <a:buChar char="ü"/>
            </a:pPr>
            <a:r>
              <a:rPr lang="tr-TR" sz="2800" dirty="0">
                <a:latin typeface="Times New Roman" panose="02020603050405020304" pitchFamily="18" charset="0"/>
                <a:cs typeface="Times New Roman" panose="02020603050405020304" pitchFamily="18" charset="0"/>
              </a:rPr>
              <a:t>İlk kez 17. yüzyılın sonlarında</a:t>
            </a:r>
          </a:p>
          <a:p>
            <a:r>
              <a:rPr lang="tr-TR" sz="2800" dirty="0">
                <a:latin typeface="Times New Roman" panose="02020603050405020304" pitchFamily="18" charset="0"/>
                <a:cs typeface="Times New Roman" panose="02020603050405020304" pitchFamily="18" charset="0"/>
              </a:rPr>
              <a:t>İngiliz anatomist </a:t>
            </a:r>
            <a:r>
              <a:rPr lang="tr-TR" sz="2800" dirty="0" err="1">
                <a:latin typeface="Times New Roman" panose="02020603050405020304" pitchFamily="18" charset="0"/>
                <a:cs typeface="Times New Roman" panose="02020603050405020304" pitchFamily="18" charset="0"/>
              </a:rPr>
              <a:t>Sir</a:t>
            </a:r>
            <a:r>
              <a:rPr lang="tr-TR" sz="2800" dirty="0">
                <a:latin typeface="Times New Roman" panose="02020603050405020304" pitchFamily="18" charset="0"/>
                <a:cs typeface="Times New Roman" panose="02020603050405020304" pitchFamily="18" charset="0"/>
              </a:rPr>
              <a:t> Thomas </a:t>
            </a:r>
            <a:r>
              <a:rPr lang="tr-TR" sz="2800" dirty="0" err="1">
                <a:latin typeface="Times New Roman" panose="02020603050405020304" pitchFamily="18" charset="0"/>
                <a:cs typeface="Times New Roman" panose="02020603050405020304" pitchFamily="18" charset="0"/>
              </a:rPr>
              <a:t>Willis</a:t>
            </a:r>
            <a:r>
              <a:rPr lang="tr-TR" sz="2800" dirty="0">
                <a:latin typeface="Times New Roman" panose="02020603050405020304" pitchFamily="18" charset="0"/>
                <a:cs typeface="Times New Roman" panose="02020603050405020304" pitchFamily="18" charset="0"/>
              </a:rPr>
              <a:t> tarafından</a:t>
            </a:r>
          </a:p>
          <a:p>
            <a:r>
              <a:rPr lang="tr-TR" sz="2800" dirty="0" err="1">
                <a:latin typeface="Times New Roman" panose="02020603050405020304" pitchFamily="18" charset="0"/>
                <a:cs typeface="Times New Roman" panose="02020603050405020304" pitchFamily="18" charset="0"/>
              </a:rPr>
              <a:t>tanımlanmıstır</a:t>
            </a:r>
            <a:r>
              <a:rPr lang="tr-TR" sz="2800" dirty="0">
                <a:latin typeface="Times New Roman" panose="02020603050405020304" pitchFamily="18" charset="0"/>
                <a:cs typeface="Times New Roman" panose="02020603050405020304" pitchFamily="18" charset="0"/>
              </a:rPr>
              <a:t>.</a:t>
            </a:r>
          </a:p>
        </p:txBody>
      </p:sp>
      <p:sp>
        <p:nvSpPr>
          <p:cNvPr id="7" name="Metin kutusu 6">
            <a:extLst>
              <a:ext uri="{FF2B5EF4-FFF2-40B4-BE49-F238E27FC236}">
                <a16:creationId xmlns:a16="http://schemas.microsoft.com/office/drawing/2014/main" id="{14475806-E4C3-49EE-9692-5202B22F7C87}"/>
              </a:ext>
            </a:extLst>
          </p:cNvPr>
          <p:cNvSpPr txBox="1"/>
          <p:nvPr/>
        </p:nvSpPr>
        <p:spPr>
          <a:xfrm>
            <a:off x="3266363" y="2341079"/>
            <a:ext cx="7413633" cy="1384995"/>
          </a:xfrm>
          <a:prstGeom prst="rect">
            <a:avLst/>
          </a:prstGeom>
          <a:noFill/>
        </p:spPr>
        <p:txBody>
          <a:bodyPr wrap="none" rtlCol="0">
            <a:spAutoFit/>
          </a:bodyPr>
          <a:lstStyle/>
          <a:p>
            <a:pPr marL="457200" indent="-457200">
              <a:buFont typeface="Wingdings" panose="05000000000000000000" pitchFamily="2" charset="2"/>
              <a:buChar char="ü"/>
            </a:pPr>
            <a:r>
              <a:rPr lang="tr-TR" sz="2800" dirty="0">
                <a:latin typeface="Times New Roman" panose="02020603050405020304" pitchFamily="18" charset="0"/>
                <a:cs typeface="Times New Roman" panose="02020603050405020304" pitchFamily="18" charset="0"/>
              </a:rPr>
              <a:t>İsveçli nörolog Karl </a:t>
            </a:r>
            <a:r>
              <a:rPr lang="tr-TR" sz="2800" dirty="0" err="1">
                <a:latin typeface="Times New Roman" panose="02020603050405020304" pitchFamily="18" charset="0"/>
                <a:cs typeface="Times New Roman" panose="02020603050405020304" pitchFamily="18" charset="0"/>
              </a:rPr>
              <a:t>Axel</a:t>
            </a:r>
            <a:r>
              <a:rPr lang="tr-TR" sz="2800" dirty="0">
                <a:latin typeface="Times New Roman" panose="02020603050405020304" pitchFamily="18" charset="0"/>
                <a:cs typeface="Times New Roman" panose="02020603050405020304" pitchFamily="18" charset="0"/>
              </a:rPr>
              <a:t> </a:t>
            </a:r>
            <a:r>
              <a:rPr lang="tr-TR" sz="2800" dirty="0" err="1">
                <a:latin typeface="Times New Roman" panose="02020603050405020304" pitchFamily="18" charset="0"/>
                <a:cs typeface="Times New Roman" panose="02020603050405020304" pitchFamily="18" charset="0"/>
              </a:rPr>
              <a:t>Ekbom</a:t>
            </a:r>
            <a:r>
              <a:rPr lang="tr-TR" sz="2800" dirty="0">
                <a:latin typeface="Times New Roman" panose="02020603050405020304" pitchFamily="18" charset="0"/>
                <a:cs typeface="Times New Roman" panose="02020603050405020304" pitchFamily="18" charset="0"/>
              </a:rPr>
              <a:t>, 1945 yılında</a:t>
            </a:r>
          </a:p>
          <a:p>
            <a:r>
              <a:rPr lang="tr-TR" sz="2800" dirty="0">
                <a:latin typeface="Times New Roman" panose="02020603050405020304" pitchFamily="18" charset="0"/>
                <a:cs typeface="Times New Roman" panose="02020603050405020304" pitchFamily="18" charset="0"/>
              </a:rPr>
              <a:t>hastalığın ayrıntılı klinik tanımlamalarını </a:t>
            </a:r>
            <a:r>
              <a:rPr lang="tr-TR" sz="2800" dirty="0" err="1">
                <a:latin typeface="Times New Roman" panose="02020603050405020304" pitchFamily="18" charset="0"/>
                <a:cs typeface="Times New Roman" panose="02020603050405020304" pitchFamily="18" charset="0"/>
              </a:rPr>
              <a:t>yazmıs</a:t>
            </a:r>
            <a:endParaRPr lang="tr-TR" sz="2800" dirty="0">
              <a:latin typeface="Times New Roman" panose="02020603050405020304" pitchFamily="18" charset="0"/>
              <a:cs typeface="Times New Roman" panose="02020603050405020304" pitchFamily="18" charset="0"/>
            </a:endParaRPr>
          </a:p>
          <a:p>
            <a:r>
              <a:rPr lang="tr-TR" sz="2800" dirty="0">
                <a:latin typeface="Times New Roman" panose="02020603050405020304" pitchFamily="18" charset="0"/>
                <a:cs typeface="Times New Roman" panose="02020603050405020304" pitchFamily="18" charset="0"/>
              </a:rPr>
              <a:t>ve HBS terimini öne sürmüştür</a:t>
            </a:r>
          </a:p>
        </p:txBody>
      </p:sp>
      <p:sp>
        <p:nvSpPr>
          <p:cNvPr id="8" name="Metin kutusu 7">
            <a:extLst>
              <a:ext uri="{FF2B5EF4-FFF2-40B4-BE49-F238E27FC236}">
                <a16:creationId xmlns:a16="http://schemas.microsoft.com/office/drawing/2014/main" id="{4A8D47A3-B51B-4944-B3D1-12B07A1D4ED0}"/>
              </a:ext>
            </a:extLst>
          </p:cNvPr>
          <p:cNvSpPr txBox="1"/>
          <p:nvPr/>
        </p:nvSpPr>
        <p:spPr>
          <a:xfrm>
            <a:off x="154673" y="4239658"/>
            <a:ext cx="11664288" cy="1384995"/>
          </a:xfrm>
          <a:prstGeom prst="rect">
            <a:avLst/>
          </a:prstGeom>
          <a:noFill/>
        </p:spPr>
        <p:txBody>
          <a:bodyPr wrap="square" rtlCol="0">
            <a:spAutoFit/>
          </a:bodyPr>
          <a:lstStyle/>
          <a:p>
            <a:pPr marL="457200" indent="-457200">
              <a:buFont typeface="Wingdings" panose="05000000000000000000" pitchFamily="2" charset="2"/>
              <a:buChar char="ü"/>
            </a:pPr>
            <a:r>
              <a:rPr lang="tr-TR" sz="2800" dirty="0">
                <a:latin typeface="Times New Roman" panose="02020603050405020304" pitchFamily="18" charset="0"/>
                <a:cs typeface="Times New Roman" panose="02020603050405020304" pitchFamily="18" charset="0"/>
              </a:rPr>
              <a:t> Diğer önemli bir </a:t>
            </a:r>
            <a:r>
              <a:rPr lang="tr-TR" sz="2800" dirty="0" err="1">
                <a:latin typeface="Times New Roman" panose="02020603050405020304" pitchFamily="18" charset="0"/>
                <a:cs typeface="Times New Roman" panose="02020603050405020304" pitchFamily="18" charset="0"/>
              </a:rPr>
              <a:t>gelisme</a:t>
            </a:r>
            <a:r>
              <a:rPr lang="tr-TR" sz="2800" dirty="0">
                <a:latin typeface="Times New Roman" panose="02020603050405020304" pitchFamily="18" charset="0"/>
                <a:cs typeface="Times New Roman" panose="02020603050405020304" pitchFamily="18" charset="0"/>
              </a:rPr>
              <a:t>,  </a:t>
            </a:r>
            <a:r>
              <a:rPr lang="tr-TR" sz="2800" dirty="0" err="1">
                <a:latin typeface="Times New Roman" panose="02020603050405020304" pitchFamily="18" charset="0"/>
                <a:cs typeface="Times New Roman" panose="02020603050405020304" pitchFamily="18" charset="0"/>
              </a:rPr>
              <a:t>Lugaresi’nin</a:t>
            </a:r>
            <a:r>
              <a:rPr lang="tr-TR" sz="2800" dirty="0">
                <a:latin typeface="Times New Roman" panose="02020603050405020304" pitchFamily="18" charset="0"/>
                <a:cs typeface="Times New Roman" panose="02020603050405020304" pitchFamily="18" charset="0"/>
              </a:rPr>
              <a:t>, </a:t>
            </a:r>
            <a:r>
              <a:rPr lang="tr-TR" sz="2800" dirty="0" err="1">
                <a:latin typeface="Times New Roman" panose="02020603050405020304" pitchFamily="18" charset="0"/>
                <a:cs typeface="Times New Roman" panose="02020603050405020304" pitchFamily="18" charset="0"/>
              </a:rPr>
              <a:t>HBS’li</a:t>
            </a:r>
            <a:r>
              <a:rPr lang="tr-TR" sz="2800" dirty="0">
                <a:latin typeface="Times New Roman" panose="02020603050405020304" pitchFamily="18" charset="0"/>
                <a:cs typeface="Times New Roman" panose="02020603050405020304" pitchFamily="18" charset="0"/>
              </a:rPr>
              <a:t> hastalarda “uykuda</a:t>
            </a:r>
          </a:p>
          <a:p>
            <a:r>
              <a:rPr lang="tr-TR" sz="2800" dirty="0">
                <a:latin typeface="Times New Roman" panose="02020603050405020304" pitchFamily="18" charset="0"/>
                <a:cs typeface="Times New Roman" panose="02020603050405020304" pitchFamily="18" charset="0"/>
              </a:rPr>
              <a:t>periyodik </a:t>
            </a:r>
            <a:r>
              <a:rPr lang="tr-TR" sz="2800" dirty="0" err="1">
                <a:latin typeface="Times New Roman" panose="02020603050405020304" pitchFamily="18" charset="0"/>
                <a:cs typeface="Times New Roman" panose="02020603050405020304" pitchFamily="18" charset="0"/>
              </a:rPr>
              <a:t>ekstremite</a:t>
            </a:r>
            <a:r>
              <a:rPr lang="tr-TR" sz="2800" dirty="0">
                <a:latin typeface="Times New Roman" panose="02020603050405020304" pitchFamily="18" charset="0"/>
                <a:cs typeface="Times New Roman" panose="02020603050405020304" pitchFamily="18" charset="0"/>
              </a:rPr>
              <a:t> hareketlerini (PLMS)”  saptaması ve </a:t>
            </a:r>
            <a:r>
              <a:rPr lang="tr-TR" sz="2800" dirty="0" err="1">
                <a:latin typeface="Times New Roman" panose="02020603050405020304" pitchFamily="18" charset="0"/>
                <a:cs typeface="Times New Roman" panose="02020603050405020304" pitchFamily="18" charset="0"/>
              </a:rPr>
              <a:t>PLMS’nin</a:t>
            </a:r>
            <a:r>
              <a:rPr lang="tr-TR" sz="2800" dirty="0">
                <a:latin typeface="Times New Roman" panose="02020603050405020304" pitchFamily="18" charset="0"/>
                <a:cs typeface="Times New Roman" panose="02020603050405020304" pitchFamily="18" charset="0"/>
              </a:rPr>
              <a:t> HBS vakalarında sık görüldüğünü göstermesi </a:t>
            </a:r>
            <a:r>
              <a:rPr lang="tr-TR" sz="2800" dirty="0" err="1">
                <a:latin typeface="Times New Roman" panose="02020603050405020304" pitchFamily="18" charset="0"/>
                <a:cs typeface="Times New Roman" panose="02020603050405020304" pitchFamily="18" charset="0"/>
              </a:rPr>
              <a:t>olmustur</a:t>
            </a:r>
            <a:endParaRPr lang="tr-TR"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68143897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a:extLst>
              <a:ext uri="{FF2B5EF4-FFF2-40B4-BE49-F238E27FC236}">
                <a16:creationId xmlns:a16="http://schemas.microsoft.com/office/drawing/2014/main" id="{94ADA323-5432-4BE8-88AE-E692E80A5B9E}"/>
              </a:ext>
            </a:extLst>
          </p:cNvPr>
          <p:cNvSpPr/>
          <p:nvPr/>
        </p:nvSpPr>
        <p:spPr>
          <a:xfrm>
            <a:off x="413980" y="318359"/>
            <a:ext cx="6096000" cy="1569660"/>
          </a:xfrm>
          <a:prstGeom prst="rect">
            <a:avLst/>
          </a:prstGeom>
        </p:spPr>
        <p:txBody>
          <a:bodyPr>
            <a:spAutoFit/>
          </a:bodyPr>
          <a:lstStyle/>
          <a:p>
            <a:pPr marL="342900" indent="-342900">
              <a:buFont typeface="Wingdings" panose="05000000000000000000" pitchFamily="2" charset="2"/>
              <a:buChar char="q"/>
            </a:pPr>
            <a:r>
              <a:rPr lang="tr-TR" sz="2400" dirty="0">
                <a:latin typeface="Times New Roman" panose="02020603050405020304" pitchFamily="18" charset="0"/>
                <a:cs typeface="Times New Roman" panose="02020603050405020304" pitchFamily="18" charset="0"/>
              </a:rPr>
              <a:t>Huzursuz bacak sendromunun </a:t>
            </a:r>
            <a:r>
              <a:rPr lang="tr-TR" sz="2400" dirty="0" err="1">
                <a:latin typeface="Times New Roman" panose="02020603050405020304" pitchFamily="18" charset="0"/>
                <a:cs typeface="Times New Roman" panose="02020603050405020304" pitchFamily="18" charset="0"/>
              </a:rPr>
              <a:t>prevalansı</a:t>
            </a:r>
            <a:r>
              <a:rPr lang="tr-TR" sz="2400" dirty="0">
                <a:latin typeface="Times New Roman" panose="02020603050405020304" pitchFamily="18" charset="0"/>
                <a:cs typeface="Times New Roman" panose="02020603050405020304" pitchFamily="18" charset="0"/>
              </a:rPr>
              <a:t> ile ilgili olarak yapılan birçok çalışma toplumda ortalama %10-15 sıklığında  görüldüğüne işaret etmektedir.</a:t>
            </a:r>
          </a:p>
        </p:txBody>
      </p:sp>
      <p:sp>
        <p:nvSpPr>
          <p:cNvPr id="5" name="Metin kutusu 4">
            <a:extLst>
              <a:ext uri="{FF2B5EF4-FFF2-40B4-BE49-F238E27FC236}">
                <a16:creationId xmlns:a16="http://schemas.microsoft.com/office/drawing/2014/main" id="{5ABEDC24-D573-41D1-AD30-E1BA0F4E2EEB}"/>
              </a:ext>
            </a:extLst>
          </p:cNvPr>
          <p:cNvSpPr txBox="1"/>
          <p:nvPr/>
        </p:nvSpPr>
        <p:spPr>
          <a:xfrm>
            <a:off x="6423250" y="2137832"/>
            <a:ext cx="2898166" cy="646331"/>
          </a:xfrm>
          <a:prstGeom prst="rect">
            <a:avLst/>
          </a:prstGeom>
          <a:noFill/>
        </p:spPr>
        <p:txBody>
          <a:bodyPr wrap="square" rtlCol="0">
            <a:spAutoFit/>
          </a:bodyPr>
          <a:lstStyle/>
          <a:p>
            <a:r>
              <a:rPr lang="tr-TR" sz="3600" dirty="0"/>
              <a:t>%10-15</a:t>
            </a:r>
          </a:p>
        </p:txBody>
      </p:sp>
      <p:sp>
        <p:nvSpPr>
          <p:cNvPr id="8" name="Metin kutusu 7">
            <a:extLst>
              <a:ext uri="{FF2B5EF4-FFF2-40B4-BE49-F238E27FC236}">
                <a16:creationId xmlns:a16="http://schemas.microsoft.com/office/drawing/2014/main" id="{534DF90D-E1BF-4E71-A0CA-2D2761400358}"/>
              </a:ext>
            </a:extLst>
          </p:cNvPr>
          <p:cNvSpPr txBox="1"/>
          <p:nvPr/>
        </p:nvSpPr>
        <p:spPr>
          <a:xfrm>
            <a:off x="6509980" y="5399894"/>
            <a:ext cx="1546973" cy="646331"/>
          </a:xfrm>
          <a:prstGeom prst="rect">
            <a:avLst/>
          </a:prstGeom>
          <a:noFill/>
        </p:spPr>
        <p:txBody>
          <a:bodyPr wrap="square" rtlCol="0">
            <a:spAutoFit/>
          </a:bodyPr>
          <a:lstStyle/>
          <a:p>
            <a:r>
              <a:rPr lang="tr-TR" sz="3600" dirty="0"/>
              <a:t>%3-5</a:t>
            </a:r>
          </a:p>
        </p:txBody>
      </p:sp>
      <p:pic>
        <p:nvPicPr>
          <p:cNvPr id="10" name="Resim 9">
            <a:extLst>
              <a:ext uri="{FF2B5EF4-FFF2-40B4-BE49-F238E27FC236}">
                <a16:creationId xmlns:a16="http://schemas.microsoft.com/office/drawing/2014/main" id="{98BEA414-5A50-4919-9153-56D1E3E1555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720363" y="3706272"/>
            <a:ext cx="3743925" cy="2339953"/>
          </a:xfrm>
          <a:prstGeom prst="rect">
            <a:avLst/>
          </a:prstGeom>
        </p:spPr>
      </p:pic>
      <p:pic>
        <p:nvPicPr>
          <p:cNvPr id="14" name="Resim 13">
            <a:extLst>
              <a:ext uri="{FF2B5EF4-FFF2-40B4-BE49-F238E27FC236}">
                <a16:creationId xmlns:a16="http://schemas.microsoft.com/office/drawing/2014/main" id="{A5DE918C-D8E4-40CC-B9AE-CDE982E2738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056953" y="383865"/>
            <a:ext cx="3070746" cy="3070746"/>
          </a:xfrm>
          <a:prstGeom prst="rect">
            <a:avLst/>
          </a:prstGeom>
          <a:noFill/>
        </p:spPr>
      </p:pic>
      <p:sp>
        <p:nvSpPr>
          <p:cNvPr id="15" name="Dikdörtgen 14">
            <a:extLst>
              <a:ext uri="{FF2B5EF4-FFF2-40B4-BE49-F238E27FC236}">
                <a16:creationId xmlns:a16="http://schemas.microsoft.com/office/drawing/2014/main" id="{2BE682FB-A8B7-45FB-A1E0-1E40349C5F1D}"/>
              </a:ext>
            </a:extLst>
          </p:cNvPr>
          <p:cNvSpPr/>
          <p:nvPr/>
        </p:nvSpPr>
        <p:spPr>
          <a:xfrm>
            <a:off x="413980" y="2137832"/>
            <a:ext cx="6096000" cy="1569660"/>
          </a:xfrm>
          <a:prstGeom prst="rect">
            <a:avLst/>
          </a:prstGeom>
        </p:spPr>
        <p:txBody>
          <a:bodyPr wrap="square">
            <a:spAutoFit/>
          </a:bodyPr>
          <a:lstStyle/>
          <a:p>
            <a:pPr marL="342900" indent="-342900">
              <a:buFont typeface="Wingdings" panose="05000000000000000000" pitchFamily="2" charset="2"/>
              <a:buChar char="q"/>
            </a:pPr>
            <a:r>
              <a:rPr lang="tr-TR" sz="2400" dirty="0">
                <a:latin typeface="Times New Roman" panose="02020603050405020304" pitchFamily="18" charset="0"/>
                <a:cs typeface="Times New Roman" panose="02020603050405020304" pitchFamily="18" charset="0"/>
              </a:rPr>
              <a:t>Yaşlanma ile görülme sıklığı artan bir hastalık olduğu bildirilmekle birlikte, son yıllarda özellikle çocukluk çağında da görülmektedir</a:t>
            </a:r>
          </a:p>
        </p:txBody>
      </p:sp>
      <p:sp>
        <p:nvSpPr>
          <p:cNvPr id="16" name="Dikdörtgen 15">
            <a:extLst>
              <a:ext uri="{FF2B5EF4-FFF2-40B4-BE49-F238E27FC236}">
                <a16:creationId xmlns:a16="http://schemas.microsoft.com/office/drawing/2014/main" id="{1DBEC96E-6770-4854-9E37-035FF413FA06}"/>
              </a:ext>
            </a:extLst>
          </p:cNvPr>
          <p:cNvSpPr/>
          <p:nvPr/>
        </p:nvSpPr>
        <p:spPr>
          <a:xfrm>
            <a:off x="413980" y="3957305"/>
            <a:ext cx="6096000" cy="1200329"/>
          </a:xfrm>
          <a:prstGeom prst="rect">
            <a:avLst/>
          </a:prstGeom>
        </p:spPr>
        <p:txBody>
          <a:bodyPr>
            <a:spAutoFit/>
          </a:bodyPr>
          <a:lstStyle/>
          <a:p>
            <a:pPr marL="342900" indent="-342900">
              <a:buFont typeface="Wingdings" panose="05000000000000000000" pitchFamily="2" charset="2"/>
              <a:buChar char="q"/>
            </a:pPr>
            <a:r>
              <a:rPr lang="tr-TR" sz="2400" dirty="0">
                <a:latin typeface="Times New Roman" panose="02020603050405020304" pitchFamily="18" charset="0"/>
                <a:cs typeface="Times New Roman" panose="02020603050405020304" pitchFamily="18" charset="0"/>
              </a:rPr>
              <a:t>Huzursuz bacak sendromu, erkek ve kadınlarda eşit sıklıkla görülmekte, bazen ailesel özellik gösterebilmektedir.</a:t>
            </a:r>
          </a:p>
        </p:txBody>
      </p:sp>
    </p:spTree>
    <p:extLst>
      <p:ext uri="{BB962C8B-B14F-4D97-AF65-F5344CB8AC3E}">
        <p14:creationId xmlns:p14="http://schemas.microsoft.com/office/powerpoint/2010/main" val="295829156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a:extLst>
              <a:ext uri="{FF2B5EF4-FFF2-40B4-BE49-F238E27FC236}">
                <a16:creationId xmlns:a16="http://schemas.microsoft.com/office/drawing/2014/main" id="{5ECBFDFD-02C8-4E1C-A2B8-6680CCE7B531}"/>
              </a:ext>
            </a:extLst>
          </p:cNvPr>
          <p:cNvSpPr/>
          <p:nvPr/>
        </p:nvSpPr>
        <p:spPr>
          <a:xfrm>
            <a:off x="343468" y="1555844"/>
            <a:ext cx="11505063" cy="4401205"/>
          </a:xfrm>
          <a:prstGeom prst="rect">
            <a:avLst/>
          </a:prstGeom>
        </p:spPr>
        <p:txBody>
          <a:bodyPr wrap="square">
            <a:spAutoFit/>
          </a:bodyPr>
          <a:lstStyle/>
          <a:p>
            <a:r>
              <a:rPr lang="tr-TR" sz="2800" dirty="0">
                <a:latin typeface="Times New Roman" panose="02020603050405020304" pitchFamily="18" charset="0"/>
                <a:cs typeface="Times New Roman" panose="02020603050405020304" pitchFamily="18" charset="0"/>
              </a:rPr>
              <a:t>Huzursuz bacak sendromunun tipik klinik özelliği uykuya dalmayı engelleyen, dizestezinin eşlik ettiği, </a:t>
            </a:r>
            <a:r>
              <a:rPr lang="tr-TR" sz="2800" dirty="0" err="1">
                <a:latin typeface="Times New Roman" panose="02020603050405020304" pitchFamily="18" charset="0"/>
                <a:cs typeface="Times New Roman" panose="02020603050405020304" pitchFamily="18" charset="0"/>
              </a:rPr>
              <a:t>ekstremitelerde</a:t>
            </a:r>
            <a:r>
              <a:rPr lang="tr-TR" sz="2800" dirty="0">
                <a:latin typeface="Times New Roman" panose="02020603050405020304" pitchFamily="18" charset="0"/>
                <a:cs typeface="Times New Roman" panose="02020603050405020304" pitchFamily="18" charset="0"/>
              </a:rPr>
              <a:t> özellikle de bacaklarda karşı konulması mümkün olmayan hareket etme ihtiyacı ve motor huzursuzluktur. Hastaların bazılarında gece içi ekstremilerdeki bu anormal duyum ile uyanma ve tekrar uykuya dalma zorluğu görülür. Semptomlar hastalığın başlangıcında tek taraflı olabilmekle birlikte zaman içinde her iki alt </a:t>
            </a:r>
            <a:r>
              <a:rPr lang="tr-TR" sz="2800" dirty="0" err="1">
                <a:latin typeface="Times New Roman" panose="02020603050405020304" pitchFamily="18" charset="0"/>
                <a:cs typeface="Times New Roman" panose="02020603050405020304" pitchFamily="18" charset="0"/>
              </a:rPr>
              <a:t>ekstremiteyi</a:t>
            </a:r>
            <a:r>
              <a:rPr lang="tr-TR" sz="2800" dirty="0">
                <a:latin typeface="Times New Roman" panose="02020603050405020304" pitchFamily="18" charset="0"/>
                <a:cs typeface="Times New Roman" panose="02020603050405020304" pitchFamily="18" charset="0"/>
              </a:rPr>
              <a:t> de etkiler. Yapılan çalışmalar, hastaların yarısına yakınında kolların da etkilenmiş olduğunu göstermektedir. Semptomların </a:t>
            </a:r>
            <a:r>
              <a:rPr lang="tr-TR" sz="2800" dirty="0" err="1">
                <a:latin typeface="Times New Roman" panose="02020603050405020304" pitchFamily="18" charset="0"/>
                <a:cs typeface="Times New Roman" panose="02020603050405020304" pitchFamily="18" charset="0"/>
              </a:rPr>
              <a:t>sirkadiyen</a:t>
            </a:r>
            <a:r>
              <a:rPr lang="tr-TR" sz="2800" dirty="0">
                <a:latin typeface="Times New Roman" panose="02020603050405020304" pitchFamily="18" charset="0"/>
                <a:cs typeface="Times New Roman" panose="02020603050405020304" pitchFamily="18" charset="0"/>
              </a:rPr>
              <a:t> özelliğe sahip olması, yani akşam saatleri ve geceleri daha belirgin olması ve istirahat halinde ortaya çıkması ve/veya artması HBS için karakteristiktir.</a:t>
            </a:r>
          </a:p>
        </p:txBody>
      </p:sp>
      <p:sp>
        <p:nvSpPr>
          <p:cNvPr id="3" name="Metin kutusu 2">
            <a:extLst>
              <a:ext uri="{FF2B5EF4-FFF2-40B4-BE49-F238E27FC236}">
                <a16:creationId xmlns:a16="http://schemas.microsoft.com/office/drawing/2014/main" id="{7DD9FB9A-44C8-4FBC-9D83-00199CAF0F40}"/>
              </a:ext>
            </a:extLst>
          </p:cNvPr>
          <p:cNvSpPr txBox="1"/>
          <p:nvPr/>
        </p:nvSpPr>
        <p:spPr>
          <a:xfrm>
            <a:off x="3079843" y="516230"/>
            <a:ext cx="6032311" cy="769441"/>
          </a:xfrm>
          <a:prstGeom prst="rect">
            <a:avLst/>
          </a:prstGeom>
          <a:noFill/>
        </p:spPr>
        <p:txBody>
          <a:bodyPr wrap="square" rtlCol="0">
            <a:spAutoFit/>
          </a:bodyPr>
          <a:lstStyle/>
          <a:p>
            <a:r>
              <a:rPr lang="tr-TR" sz="4400" dirty="0">
                <a:latin typeface="Times New Roman" panose="02020603050405020304" pitchFamily="18" charset="0"/>
                <a:cs typeface="Times New Roman" panose="02020603050405020304" pitchFamily="18" charset="0"/>
              </a:rPr>
              <a:t>KLİNİK ÖZELLİKLER</a:t>
            </a:r>
          </a:p>
        </p:txBody>
      </p:sp>
    </p:spTree>
    <p:extLst>
      <p:ext uri="{BB962C8B-B14F-4D97-AF65-F5344CB8AC3E}">
        <p14:creationId xmlns:p14="http://schemas.microsoft.com/office/powerpoint/2010/main" val="377255627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a:extLst>
              <a:ext uri="{FF2B5EF4-FFF2-40B4-BE49-F238E27FC236}">
                <a16:creationId xmlns:a16="http://schemas.microsoft.com/office/drawing/2014/main" id="{22DE99E5-D5C3-491E-BC4A-A62CADA2F2B5}"/>
              </a:ext>
            </a:extLst>
          </p:cNvPr>
          <p:cNvSpPr/>
          <p:nvPr/>
        </p:nvSpPr>
        <p:spPr>
          <a:xfrm>
            <a:off x="288878" y="1564357"/>
            <a:ext cx="11614244" cy="2677656"/>
          </a:xfrm>
          <a:prstGeom prst="rect">
            <a:avLst/>
          </a:prstGeom>
        </p:spPr>
        <p:txBody>
          <a:bodyPr wrap="square">
            <a:spAutoFit/>
          </a:bodyPr>
          <a:lstStyle/>
          <a:p>
            <a:r>
              <a:rPr lang="tr-TR" sz="2400" dirty="0">
                <a:latin typeface="Times New Roman" panose="02020603050405020304" pitchFamily="18" charset="0"/>
                <a:cs typeface="Times New Roman" panose="02020603050405020304" pitchFamily="18" charset="0"/>
              </a:rPr>
              <a:t>HBS haftalar veya aylar süren </a:t>
            </a:r>
            <a:r>
              <a:rPr lang="tr-TR" sz="2400" dirty="0" err="1">
                <a:latin typeface="Times New Roman" panose="02020603050405020304" pitchFamily="18" charset="0"/>
                <a:cs typeface="Times New Roman" panose="02020603050405020304" pitchFamily="18" charset="0"/>
              </a:rPr>
              <a:t>remisyon</a:t>
            </a:r>
            <a:r>
              <a:rPr lang="tr-TR" sz="2400" dirty="0">
                <a:latin typeface="Times New Roman" panose="02020603050405020304" pitchFamily="18" charset="0"/>
                <a:cs typeface="Times New Roman" panose="02020603050405020304" pitchFamily="18" charset="0"/>
              </a:rPr>
              <a:t> dönemleri ve semptomların ortaya çıktığı alevlenme dönemleri ile seyreden, hayat boyu devam eden bir hastalıktır. </a:t>
            </a:r>
            <a:r>
              <a:rPr lang="tr-TR" sz="2400" dirty="0" err="1">
                <a:latin typeface="Times New Roman" panose="02020603050405020304" pitchFamily="18" charset="0"/>
                <a:cs typeface="Times New Roman" panose="02020603050405020304" pitchFamily="18" charset="0"/>
              </a:rPr>
              <a:t>Remisyon</a:t>
            </a:r>
            <a:r>
              <a:rPr lang="tr-TR" sz="2400" dirty="0">
                <a:latin typeface="Times New Roman" panose="02020603050405020304" pitchFamily="18" charset="0"/>
                <a:cs typeface="Times New Roman" panose="02020603050405020304" pitchFamily="18" charset="0"/>
              </a:rPr>
              <a:t> ve alevlenmeleri belirleyen faktörler bilinmemekle birlikte, aşırı fiziksel aktivite, çok sıcak veya soğuğa maruz kalma ve aşırı kafein alımının semptomlarda artışa yol açtığı gösterilmiştir. Ayrıca HBS semptomları gebeliğin özellikle ilk aylarında belirgin olarak artar ve hatta gebelik bu hastalığın ortaya çıkmasına neden olabilir. Gebelikte HBS görülme sıklığı %11-13 olarak bildirilmektedir.</a:t>
            </a:r>
          </a:p>
        </p:txBody>
      </p:sp>
      <p:sp>
        <p:nvSpPr>
          <p:cNvPr id="3" name="Metin kutusu 2">
            <a:extLst>
              <a:ext uri="{FF2B5EF4-FFF2-40B4-BE49-F238E27FC236}">
                <a16:creationId xmlns:a16="http://schemas.microsoft.com/office/drawing/2014/main" id="{EEA68D63-5FF0-4524-B592-47F303B53A8E}"/>
              </a:ext>
            </a:extLst>
          </p:cNvPr>
          <p:cNvSpPr txBox="1"/>
          <p:nvPr/>
        </p:nvSpPr>
        <p:spPr>
          <a:xfrm>
            <a:off x="941695" y="4828776"/>
            <a:ext cx="9048465" cy="400110"/>
          </a:xfrm>
          <a:prstGeom prst="rect">
            <a:avLst/>
          </a:prstGeom>
          <a:noFill/>
        </p:spPr>
        <p:txBody>
          <a:bodyPr wrap="square" rtlCol="0">
            <a:spAutoFit/>
          </a:bodyPr>
          <a:lstStyle/>
          <a:p>
            <a:r>
              <a:rPr lang="tr-TR" sz="2000" dirty="0">
                <a:latin typeface="Times New Roman" panose="02020603050405020304" pitchFamily="18" charset="0"/>
                <a:cs typeface="Times New Roman" panose="02020603050405020304" pitchFamily="18" charset="0"/>
              </a:rPr>
              <a:t>(</a:t>
            </a:r>
            <a:r>
              <a:rPr lang="tr-TR" sz="2000" dirty="0" err="1">
                <a:latin typeface="Times New Roman" panose="02020603050405020304" pitchFamily="18" charset="0"/>
                <a:cs typeface="Times New Roman" panose="02020603050405020304" pitchFamily="18" charset="0"/>
              </a:rPr>
              <a:t>Remisyon</a:t>
            </a:r>
            <a:r>
              <a:rPr lang="tr-TR" sz="2000" dirty="0">
                <a:latin typeface="Times New Roman" panose="02020603050405020304" pitchFamily="18" charset="0"/>
                <a:cs typeface="Times New Roman" panose="02020603050405020304" pitchFamily="18" charset="0"/>
              </a:rPr>
              <a:t> : Hastalık belirtilerinin sönmesi.)</a:t>
            </a:r>
          </a:p>
        </p:txBody>
      </p:sp>
    </p:spTree>
    <p:extLst>
      <p:ext uri="{BB962C8B-B14F-4D97-AF65-F5344CB8AC3E}">
        <p14:creationId xmlns:p14="http://schemas.microsoft.com/office/powerpoint/2010/main" val="356268119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a:extLst>
              <a:ext uri="{FF2B5EF4-FFF2-40B4-BE49-F238E27FC236}">
                <a16:creationId xmlns:a16="http://schemas.microsoft.com/office/drawing/2014/main" id="{DEDB0236-E940-459B-9AB3-ED59181289CE}"/>
              </a:ext>
            </a:extLst>
          </p:cNvPr>
          <p:cNvSpPr/>
          <p:nvPr/>
        </p:nvSpPr>
        <p:spPr>
          <a:xfrm>
            <a:off x="0" y="219588"/>
            <a:ext cx="11996382" cy="369332"/>
          </a:xfrm>
          <a:prstGeom prst="rect">
            <a:avLst/>
          </a:prstGeom>
        </p:spPr>
        <p:txBody>
          <a:bodyPr wrap="square">
            <a:spAutoFit/>
          </a:bodyPr>
          <a:lstStyle/>
          <a:p>
            <a:r>
              <a:rPr lang="tr-TR" dirty="0"/>
              <a:t> </a:t>
            </a:r>
          </a:p>
        </p:txBody>
      </p:sp>
      <p:sp>
        <p:nvSpPr>
          <p:cNvPr id="4" name="Dikdörtgen 3">
            <a:extLst>
              <a:ext uri="{FF2B5EF4-FFF2-40B4-BE49-F238E27FC236}">
                <a16:creationId xmlns:a16="http://schemas.microsoft.com/office/drawing/2014/main" id="{CE535C42-CF6E-4557-A950-9E712CAF0D11}"/>
              </a:ext>
            </a:extLst>
          </p:cNvPr>
          <p:cNvSpPr/>
          <p:nvPr/>
        </p:nvSpPr>
        <p:spPr>
          <a:xfrm>
            <a:off x="373039" y="588920"/>
            <a:ext cx="11254854" cy="4524315"/>
          </a:xfrm>
          <a:prstGeom prst="rect">
            <a:avLst/>
          </a:prstGeom>
        </p:spPr>
        <p:txBody>
          <a:bodyPr wrap="square">
            <a:spAutoFit/>
          </a:bodyPr>
          <a:lstStyle/>
          <a:p>
            <a:r>
              <a:rPr lang="tr-TR" sz="2400" dirty="0">
                <a:latin typeface="Times New Roman" panose="02020603050405020304" pitchFamily="18" charset="0"/>
                <a:cs typeface="Times New Roman" panose="02020603050405020304" pitchFamily="18" charset="0"/>
              </a:rPr>
              <a:t>    Huzursuz bacak sendromlu ve UPHB </a:t>
            </a:r>
            <a:r>
              <a:rPr lang="tr-TR" sz="2400" dirty="0" err="1">
                <a:latin typeface="Times New Roman" panose="02020603050405020304" pitchFamily="18" charset="0"/>
                <a:cs typeface="Times New Roman" panose="02020603050405020304" pitchFamily="18" charset="0"/>
              </a:rPr>
              <a:t>idiyopatik</a:t>
            </a:r>
            <a:r>
              <a:rPr lang="tr-TR" sz="2400" dirty="0">
                <a:latin typeface="Times New Roman" panose="02020603050405020304" pitchFamily="18" charset="0"/>
                <a:cs typeface="Times New Roman" panose="02020603050405020304" pitchFamily="18" charset="0"/>
              </a:rPr>
              <a:t> ve </a:t>
            </a:r>
            <a:r>
              <a:rPr lang="tr-TR" sz="2400" dirty="0" err="1">
                <a:latin typeface="Times New Roman" panose="02020603050405020304" pitchFamily="18" charset="0"/>
                <a:cs typeface="Times New Roman" panose="02020603050405020304" pitchFamily="18" charset="0"/>
              </a:rPr>
              <a:t>semptomatik</a:t>
            </a:r>
            <a:endParaRPr lang="tr-TR" sz="2400" dirty="0">
              <a:latin typeface="Times New Roman" panose="02020603050405020304" pitchFamily="18" charset="0"/>
              <a:cs typeface="Times New Roman" panose="02020603050405020304" pitchFamily="18" charset="0"/>
            </a:endParaRPr>
          </a:p>
          <a:p>
            <a:r>
              <a:rPr lang="tr-TR" sz="2400" dirty="0">
                <a:latin typeface="Times New Roman" panose="02020603050405020304" pitchFamily="18" charset="0"/>
                <a:cs typeface="Times New Roman" panose="02020603050405020304" pitchFamily="18" charset="0"/>
              </a:rPr>
              <a:t>olmak üzere 2 farklı şekilde ortaya çıkabilir:</a:t>
            </a:r>
          </a:p>
          <a:p>
            <a:endParaRPr lang="tr-TR" sz="2400" dirty="0">
              <a:latin typeface="Times New Roman" panose="02020603050405020304" pitchFamily="18" charset="0"/>
              <a:cs typeface="Times New Roman" panose="02020603050405020304" pitchFamily="18" charset="0"/>
            </a:endParaRPr>
          </a:p>
          <a:p>
            <a:pPr marL="342900" indent="-342900">
              <a:buFont typeface="Wingdings" panose="05000000000000000000" pitchFamily="2" charset="2"/>
              <a:buChar char="ü"/>
            </a:pPr>
            <a:r>
              <a:rPr lang="tr-TR" sz="2400" dirty="0" err="1">
                <a:latin typeface="Times New Roman" panose="02020603050405020304" pitchFamily="18" charset="0"/>
                <a:cs typeface="Times New Roman" panose="02020603050405020304" pitchFamily="18" charset="0"/>
              </a:rPr>
              <a:t>Semptomatik</a:t>
            </a:r>
            <a:r>
              <a:rPr lang="tr-TR" sz="2400" dirty="0">
                <a:latin typeface="Times New Roman" panose="02020603050405020304" pitchFamily="18" charset="0"/>
                <a:cs typeface="Times New Roman" panose="02020603050405020304" pitchFamily="18" charset="0"/>
              </a:rPr>
              <a:t>: </a:t>
            </a:r>
            <a:r>
              <a:rPr lang="tr-TR" sz="2400" dirty="0" err="1">
                <a:latin typeface="Times New Roman" panose="02020603050405020304" pitchFamily="18" charset="0"/>
                <a:cs typeface="Times New Roman" panose="02020603050405020304" pitchFamily="18" charset="0"/>
              </a:rPr>
              <a:t>Semptomatik</a:t>
            </a:r>
            <a:r>
              <a:rPr lang="tr-TR" sz="2400" dirty="0">
                <a:latin typeface="Times New Roman" panose="02020603050405020304" pitchFamily="18" charset="0"/>
                <a:cs typeface="Times New Roman" panose="02020603050405020304" pitchFamily="18" charset="0"/>
              </a:rPr>
              <a:t> HBS ve UPHB medikal, nörolojik veya diğer</a:t>
            </a:r>
          </a:p>
          <a:p>
            <a:r>
              <a:rPr lang="tr-TR" sz="2400" dirty="0">
                <a:latin typeface="Times New Roman" panose="02020603050405020304" pitchFamily="18" charset="0"/>
                <a:cs typeface="Times New Roman" panose="02020603050405020304" pitchFamily="18" charset="0"/>
              </a:rPr>
              <a:t>bir </a:t>
            </a:r>
            <a:r>
              <a:rPr lang="tr-TR" sz="2400" dirty="0" err="1">
                <a:latin typeface="Times New Roman" panose="02020603050405020304" pitchFamily="18" charset="0"/>
                <a:cs typeface="Times New Roman" panose="02020603050405020304" pitchFamily="18" charset="0"/>
              </a:rPr>
              <a:t>primer</a:t>
            </a:r>
            <a:r>
              <a:rPr lang="tr-TR" sz="2400" dirty="0">
                <a:latin typeface="Times New Roman" panose="02020603050405020304" pitchFamily="18" charset="0"/>
                <a:cs typeface="Times New Roman" panose="02020603050405020304" pitchFamily="18" charset="0"/>
              </a:rPr>
              <a:t> uyku bozukluğuna bağlı olarak ortaya çıkar. Bu hastalıklar  arasında demir eksikliği (anemi ile birlikte ya da olmaksızın), üremi(ürenin kanda birikmesi), </a:t>
            </a:r>
            <a:r>
              <a:rPr lang="tr-TR" sz="2400" dirty="0" err="1">
                <a:latin typeface="Times New Roman" panose="02020603050405020304" pitchFamily="18" charset="0"/>
                <a:cs typeface="Times New Roman" panose="02020603050405020304" pitchFamily="18" charset="0"/>
              </a:rPr>
              <a:t>romatoid</a:t>
            </a:r>
            <a:r>
              <a:rPr lang="tr-TR" sz="2400" dirty="0">
                <a:latin typeface="Times New Roman" panose="02020603050405020304" pitchFamily="18" charset="0"/>
                <a:cs typeface="Times New Roman" panose="02020603050405020304" pitchFamily="18" charset="0"/>
              </a:rPr>
              <a:t> </a:t>
            </a:r>
            <a:r>
              <a:rPr lang="tr-TR" sz="2400" dirty="0" err="1">
                <a:latin typeface="Times New Roman" panose="02020603050405020304" pitchFamily="18" charset="0"/>
                <a:cs typeface="Times New Roman" panose="02020603050405020304" pitchFamily="18" charset="0"/>
              </a:rPr>
              <a:t>artrit</a:t>
            </a:r>
            <a:r>
              <a:rPr lang="tr-TR" sz="2400" dirty="0">
                <a:latin typeface="Times New Roman" panose="02020603050405020304" pitchFamily="18" charset="0"/>
                <a:cs typeface="Times New Roman" panose="02020603050405020304" pitchFamily="18" charset="0"/>
              </a:rPr>
              <a:t> (iltihaplı romatizma) ve </a:t>
            </a:r>
            <a:r>
              <a:rPr lang="tr-TR" sz="2400" dirty="0" err="1">
                <a:latin typeface="Times New Roman" panose="02020603050405020304" pitchFamily="18" charset="0"/>
                <a:cs typeface="Times New Roman" panose="02020603050405020304" pitchFamily="18" charset="0"/>
              </a:rPr>
              <a:t>diabetes</a:t>
            </a:r>
            <a:r>
              <a:rPr lang="tr-TR" sz="2400" dirty="0">
                <a:latin typeface="Times New Roman" panose="02020603050405020304" pitchFamily="18" charset="0"/>
                <a:cs typeface="Times New Roman" panose="02020603050405020304" pitchFamily="18" charset="0"/>
              </a:rPr>
              <a:t> </a:t>
            </a:r>
            <a:r>
              <a:rPr lang="tr-TR" sz="2400" dirty="0" err="1">
                <a:latin typeface="Times New Roman" panose="02020603050405020304" pitchFamily="18" charset="0"/>
                <a:cs typeface="Times New Roman" panose="02020603050405020304" pitchFamily="18" charset="0"/>
              </a:rPr>
              <a:t>mellitus</a:t>
            </a:r>
            <a:r>
              <a:rPr lang="tr-TR" sz="2400" dirty="0">
                <a:latin typeface="Times New Roman" panose="02020603050405020304" pitchFamily="18" charset="0"/>
                <a:cs typeface="Times New Roman" panose="02020603050405020304" pitchFamily="18" charset="0"/>
              </a:rPr>
              <a:t> (şeker hastalığı) özellikle önemlidir</a:t>
            </a:r>
          </a:p>
          <a:p>
            <a:endParaRPr lang="tr-TR" sz="2400" dirty="0">
              <a:latin typeface="Times New Roman" panose="02020603050405020304" pitchFamily="18" charset="0"/>
              <a:cs typeface="Times New Roman" panose="02020603050405020304" pitchFamily="18" charset="0"/>
            </a:endParaRPr>
          </a:p>
          <a:p>
            <a:pPr marL="342900" indent="-342900">
              <a:buFont typeface="Wingdings" panose="05000000000000000000" pitchFamily="2" charset="2"/>
              <a:buChar char="ü"/>
            </a:pPr>
            <a:r>
              <a:rPr lang="tr-TR" sz="2400" dirty="0" err="1">
                <a:latin typeface="Times New Roman" panose="02020603050405020304" pitchFamily="18" charset="0"/>
                <a:cs typeface="Times New Roman" panose="02020603050405020304" pitchFamily="18" charset="0"/>
              </a:rPr>
              <a:t>İdiyopatik</a:t>
            </a:r>
            <a:r>
              <a:rPr lang="tr-TR" sz="2400" dirty="0">
                <a:latin typeface="Times New Roman" panose="02020603050405020304" pitchFamily="18" charset="0"/>
                <a:cs typeface="Times New Roman" panose="02020603050405020304" pitchFamily="18" charset="0"/>
              </a:rPr>
              <a:t>: </a:t>
            </a:r>
            <a:r>
              <a:rPr lang="tr-TR" sz="2400" dirty="0" err="1">
                <a:latin typeface="Times New Roman" panose="02020603050405020304" pitchFamily="18" charset="0"/>
                <a:cs typeface="Times New Roman" panose="02020603050405020304" pitchFamily="18" charset="0"/>
              </a:rPr>
              <a:t>İdiyopatik</a:t>
            </a:r>
            <a:r>
              <a:rPr lang="tr-TR" sz="2400" dirty="0">
                <a:latin typeface="Times New Roman" panose="02020603050405020304" pitchFamily="18" charset="0"/>
                <a:cs typeface="Times New Roman" panose="02020603050405020304" pitchFamily="18" charset="0"/>
              </a:rPr>
              <a:t> formda, hastaların birinci derece akrabalarında %50 oranında</a:t>
            </a:r>
          </a:p>
          <a:p>
            <a:r>
              <a:rPr lang="tr-TR" sz="2400" dirty="0">
                <a:latin typeface="Times New Roman" panose="02020603050405020304" pitchFamily="18" charset="0"/>
                <a:cs typeface="Times New Roman" panose="02020603050405020304" pitchFamily="18" charset="0"/>
              </a:rPr>
              <a:t>ortaya çıkıyor olması, </a:t>
            </a:r>
            <a:r>
              <a:rPr lang="tr-TR" sz="2400" dirty="0" err="1">
                <a:latin typeface="Times New Roman" panose="02020603050405020304" pitchFamily="18" charset="0"/>
                <a:cs typeface="Times New Roman" panose="02020603050405020304" pitchFamily="18" charset="0"/>
              </a:rPr>
              <a:t>otozomal</a:t>
            </a:r>
            <a:r>
              <a:rPr lang="tr-TR" sz="2400" dirty="0">
                <a:latin typeface="Times New Roman" panose="02020603050405020304" pitchFamily="18" charset="0"/>
                <a:cs typeface="Times New Roman" panose="02020603050405020304" pitchFamily="18" charset="0"/>
              </a:rPr>
              <a:t> dominant bir geçişin varlığını desteklemektedir.</a:t>
            </a:r>
          </a:p>
          <a:p>
            <a:r>
              <a:rPr lang="tr-TR" sz="2400" dirty="0">
                <a:latin typeface="Times New Roman" panose="02020603050405020304" pitchFamily="18" charset="0"/>
                <a:cs typeface="Times New Roman" panose="02020603050405020304" pitchFamily="18" charset="0"/>
              </a:rPr>
              <a:t>Genetik özellik, HBS için daha belirgindir. </a:t>
            </a:r>
            <a:r>
              <a:rPr lang="tr-TR" sz="2400" dirty="0" err="1">
                <a:latin typeface="Times New Roman" panose="02020603050405020304" pitchFamily="18" charset="0"/>
                <a:cs typeface="Times New Roman" panose="02020603050405020304" pitchFamily="18" charset="0"/>
              </a:rPr>
              <a:t>İdiyopatik</a:t>
            </a:r>
            <a:r>
              <a:rPr lang="tr-TR" sz="2400" dirty="0">
                <a:latin typeface="Times New Roman" panose="02020603050405020304" pitchFamily="18" charset="0"/>
                <a:cs typeface="Times New Roman" panose="02020603050405020304" pitchFamily="18" charset="0"/>
              </a:rPr>
              <a:t> </a:t>
            </a:r>
            <a:r>
              <a:rPr lang="tr-TR" sz="2400" dirty="0" err="1">
                <a:latin typeface="Times New Roman" panose="02020603050405020304" pitchFamily="18" charset="0"/>
                <a:cs typeface="Times New Roman" panose="02020603050405020304" pitchFamily="18" charset="0"/>
              </a:rPr>
              <a:t>HBS’de</a:t>
            </a:r>
            <a:r>
              <a:rPr lang="tr-TR" sz="2400" dirty="0">
                <a:latin typeface="Times New Roman" panose="02020603050405020304" pitchFamily="18" charset="0"/>
                <a:cs typeface="Times New Roman" panose="02020603050405020304" pitchFamily="18" charset="0"/>
              </a:rPr>
              <a:t>,</a:t>
            </a:r>
          </a:p>
          <a:p>
            <a:r>
              <a:rPr lang="tr-TR" sz="2400" dirty="0">
                <a:latin typeface="Times New Roman" panose="02020603050405020304" pitchFamily="18" charset="0"/>
                <a:cs typeface="Times New Roman" panose="02020603050405020304" pitchFamily="18" charset="0"/>
              </a:rPr>
              <a:t>hastalık başlangıç yaşı genellikle 20 yaşın altındadır.</a:t>
            </a:r>
          </a:p>
        </p:txBody>
      </p:sp>
    </p:spTree>
    <p:extLst>
      <p:ext uri="{BB962C8B-B14F-4D97-AF65-F5344CB8AC3E}">
        <p14:creationId xmlns:p14="http://schemas.microsoft.com/office/powerpoint/2010/main" val="110942887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etin kutusu 1">
            <a:extLst>
              <a:ext uri="{FF2B5EF4-FFF2-40B4-BE49-F238E27FC236}">
                <a16:creationId xmlns:a16="http://schemas.microsoft.com/office/drawing/2014/main" id="{18271324-DE98-432B-A0A1-C3FB57DE9561}"/>
              </a:ext>
            </a:extLst>
          </p:cNvPr>
          <p:cNvSpPr txBox="1"/>
          <p:nvPr/>
        </p:nvSpPr>
        <p:spPr>
          <a:xfrm>
            <a:off x="4549" y="600501"/>
            <a:ext cx="12187451" cy="5262979"/>
          </a:xfrm>
          <a:prstGeom prst="rect">
            <a:avLst/>
          </a:prstGeom>
          <a:noFill/>
        </p:spPr>
        <p:txBody>
          <a:bodyPr wrap="square" rtlCol="0">
            <a:spAutoFit/>
          </a:bodyPr>
          <a:lstStyle/>
          <a:p>
            <a:r>
              <a:rPr lang="tr-TR" sz="3600" b="1" dirty="0">
                <a:latin typeface="Times New Roman" panose="02020603050405020304" pitchFamily="18" charset="0"/>
                <a:cs typeface="Times New Roman" panose="02020603050405020304" pitchFamily="18" charset="0"/>
              </a:rPr>
              <a:t>Tanı</a:t>
            </a:r>
          </a:p>
          <a:p>
            <a:r>
              <a:rPr lang="tr-TR" sz="2000" dirty="0">
                <a:latin typeface="Times New Roman" panose="02020603050405020304" pitchFamily="18" charset="0"/>
                <a:cs typeface="Times New Roman" panose="02020603050405020304" pitchFamily="18" charset="0"/>
              </a:rPr>
              <a:t>     Huzursuz bacak sendromu tanısı </a:t>
            </a:r>
            <a:r>
              <a:rPr lang="tr-TR" sz="2000" dirty="0" err="1">
                <a:latin typeface="Times New Roman" panose="02020603050405020304" pitchFamily="18" charset="0"/>
                <a:cs typeface="Times New Roman" panose="02020603050405020304" pitchFamily="18" charset="0"/>
              </a:rPr>
              <a:t>tamamiyle</a:t>
            </a:r>
            <a:r>
              <a:rPr lang="tr-TR" sz="2000" dirty="0">
                <a:latin typeface="Times New Roman" panose="02020603050405020304" pitchFamily="18" charset="0"/>
                <a:cs typeface="Times New Roman" panose="02020603050405020304" pitchFamily="18" charset="0"/>
              </a:rPr>
              <a:t> klinik değerlendirmeye dayanmaktadır. IHBSSG HBS tanı kriterlerini şu şekilde belirlemiştir:</a:t>
            </a:r>
          </a:p>
          <a:p>
            <a:r>
              <a:rPr lang="tr-TR" sz="2000" dirty="0">
                <a:latin typeface="Times New Roman" panose="02020603050405020304" pitchFamily="18" charset="0"/>
                <a:cs typeface="Times New Roman" panose="02020603050405020304" pitchFamily="18" charset="0"/>
              </a:rPr>
              <a:t>1. Genellikle </a:t>
            </a:r>
            <a:r>
              <a:rPr lang="tr-TR" sz="2000" dirty="0" err="1">
                <a:latin typeface="Times New Roman" panose="02020603050405020304" pitchFamily="18" charset="0"/>
                <a:cs typeface="Times New Roman" panose="02020603050405020304" pitchFamily="18" charset="0"/>
              </a:rPr>
              <a:t>dizestezinin</a:t>
            </a:r>
            <a:r>
              <a:rPr lang="tr-TR" sz="2000" dirty="0">
                <a:latin typeface="Times New Roman" panose="02020603050405020304" pitchFamily="18" charset="0"/>
                <a:cs typeface="Times New Roman" panose="02020603050405020304" pitchFamily="18" charset="0"/>
              </a:rPr>
              <a:t> eşlik ettiği </a:t>
            </a:r>
            <a:r>
              <a:rPr lang="tr-TR" sz="2000" dirty="0" err="1">
                <a:latin typeface="Times New Roman" panose="02020603050405020304" pitchFamily="18" charset="0"/>
                <a:cs typeface="Times New Roman" panose="02020603050405020304" pitchFamily="18" charset="0"/>
              </a:rPr>
              <a:t>fokal</a:t>
            </a:r>
            <a:r>
              <a:rPr lang="tr-TR" sz="2000" dirty="0">
                <a:latin typeface="Times New Roman" panose="02020603050405020304" pitchFamily="18" charset="0"/>
                <a:cs typeface="Times New Roman" panose="02020603050405020304" pitchFamily="18" charset="0"/>
              </a:rPr>
              <a:t> </a:t>
            </a:r>
            <a:r>
              <a:rPr lang="tr-TR" sz="2000" dirty="0" err="1">
                <a:latin typeface="Times New Roman" panose="02020603050405020304" pitchFamily="18" charset="0"/>
                <a:cs typeface="Times New Roman" panose="02020603050405020304" pitchFamily="18" charset="0"/>
              </a:rPr>
              <a:t>akatizi</a:t>
            </a:r>
            <a:r>
              <a:rPr lang="tr-TR" sz="2000" dirty="0">
                <a:latin typeface="Times New Roman" panose="02020603050405020304" pitchFamily="18" charset="0"/>
                <a:cs typeface="Times New Roman" panose="02020603050405020304" pitchFamily="18" charset="0"/>
              </a:rPr>
              <a:t>,</a:t>
            </a:r>
          </a:p>
          <a:p>
            <a:r>
              <a:rPr lang="tr-TR" sz="2000" dirty="0">
                <a:latin typeface="Times New Roman" panose="02020603050405020304" pitchFamily="18" charset="0"/>
                <a:cs typeface="Times New Roman" panose="02020603050405020304" pitchFamily="18" charset="0"/>
              </a:rPr>
              <a:t>     a- </a:t>
            </a:r>
            <a:r>
              <a:rPr lang="tr-TR" sz="2000" dirty="0" err="1">
                <a:latin typeface="Times New Roman" panose="02020603050405020304" pitchFamily="18" charset="0"/>
                <a:cs typeface="Times New Roman" panose="02020603050405020304" pitchFamily="18" charset="0"/>
              </a:rPr>
              <a:t>Ekstremitelerde</a:t>
            </a:r>
            <a:r>
              <a:rPr lang="tr-TR" sz="2000" dirty="0">
                <a:latin typeface="Times New Roman" panose="02020603050405020304" pitchFamily="18" charset="0"/>
                <a:cs typeface="Times New Roman" panose="02020603050405020304" pitchFamily="18" charset="0"/>
              </a:rPr>
              <a:t> özellikle de bacaklarda karşı konulması mümkün olmayan hareket ettirme ihtiyacı</a:t>
            </a:r>
          </a:p>
          <a:p>
            <a:r>
              <a:rPr lang="tr-TR" sz="2000" dirty="0">
                <a:latin typeface="Times New Roman" panose="02020603050405020304" pitchFamily="18" charset="0"/>
                <a:cs typeface="Times New Roman" panose="02020603050405020304" pitchFamily="18" charset="0"/>
              </a:rPr>
              <a:t> b- Bacaklarda periyodik, ağrılı olmayan fakat rahatsız edici anormal duyum </a:t>
            </a:r>
            <a:r>
              <a:rPr lang="tr-TR" sz="2000" dirty="0" err="1">
                <a:latin typeface="Times New Roman" panose="02020603050405020304" pitchFamily="18" charset="0"/>
                <a:cs typeface="Times New Roman" panose="02020603050405020304" pitchFamily="18" charset="0"/>
              </a:rPr>
              <a:t>epizodları</a:t>
            </a:r>
            <a:endParaRPr lang="tr-TR" sz="2000" dirty="0">
              <a:latin typeface="Times New Roman" panose="02020603050405020304" pitchFamily="18" charset="0"/>
              <a:cs typeface="Times New Roman" panose="02020603050405020304" pitchFamily="18" charset="0"/>
            </a:endParaRPr>
          </a:p>
          <a:p>
            <a:endParaRPr lang="tr-TR" sz="2000" dirty="0">
              <a:latin typeface="Times New Roman" panose="02020603050405020304" pitchFamily="18" charset="0"/>
              <a:cs typeface="Times New Roman" panose="02020603050405020304" pitchFamily="18" charset="0"/>
            </a:endParaRPr>
          </a:p>
          <a:p>
            <a:r>
              <a:rPr lang="tr-TR" sz="2000" dirty="0">
                <a:latin typeface="Times New Roman" panose="02020603050405020304" pitchFamily="18" charset="0"/>
                <a:cs typeface="Times New Roman" panose="02020603050405020304" pitchFamily="18" charset="0"/>
              </a:rPr>
              <a:t>2. Motor huzursuzluk,</a:t>
            </a:r>
          </a:p>
          <a:p>
            <a:r>
              <a:rPr lang="tr-TR" sz="2000" dirty="0">
                <a:latin typeface="Times New Roman" panose="02020603050405020304" pitchFamily="18" charset="0"/>
                <a:cs typeface="Times New Roman" panose="02020603050405020304" pitchFamily="18" charset="0"/>
              </a:rPr>
              <a:t>Hareket etme ile rahatlayan veya tamamen ortadan kalkan aşırı huzursuzluk durumu,</a:t>
            </a:r>
          </a:p>
          <a:p>
            <a:endParaRPr lang="tr-TR" sz="2000" dirty="0">
              <a:latin typeface="Times New Roman" panose="02020603050405020304" pitchFamily="18" charset="0"/>
              <a:cs typeface="Times New Roman" panose="02020603050405020304" pitchFamily="18" charset="0"/>
            </a:endParaRPr>
          </a:p>
          <a:p>
            <a:r>
              <a:rPr lang="tr-TR" sz="2000" dirty="0">
                <a:latin typeface="Times New Roman" panose="02020603050405020304" pitchFamily="18" charset="0"/>
                <a:cs typeface="Times New Roman" panose="02020603050405020304" pitchFamily="18" charset="0"/>
              </a:rPr>
              <a:t>3. Semptomların istirahat halinde ortaya çıkması ve/veya artması,</a:t>
            </a:r>
          </a:p>
          <a:p>
            <a:endParaRPr lang="tr-TR" sz="2000" dirty="0">
              <a:latin typeface="Times New Roman" panose="02020603050405020304" pitchFamily="18" charset="0"/>
              <a:cs typeface="Times New Roman" panose="02020603050405020304" pitchFamily="18" charset="0"/>
            </a:endParaRPr>
          </a:p>
          <a:p>
            <a:r>
              <a:rPr lang="tr-TR" sz="2000" dirty="0">
                <a:latin typeface="Times New Roman" panose="02020603050405020304" pitchFamily="18" charset="0"/>
                <a:cs typeface="Times New Roman" panose="02020603050405020304" pitchFamily="18" charset="0"/>
              </a:rPr>
              <a:t>4. </a:t>
            </a:r>
            <a:r>
              <a:rPr lang="tr-TR" sz="2000" dirty="0" err="1">
                <a:latin typeface="Times New Roman" panose="02020603050405020304" pitchFamily="18" charset="0"/>
                <a:cs typeface="Times New Roman" panose="02020603050405020304" pitchFamily="18" charset="0"/>
              </a:rPr>
              <a:t>Sirkadiyen</a:t>
            </a:r>
            <a:r>
              <a:rPr lang="tr-TR" sz="2000" dirty="0">
                <a:latin typeface="Times New Roman" panose="02020603050405020304" pitchFamily="18" charset="0"/>
                <a:cs typeface="Times New Roman" panose="02020603050405020304" pitchFamily="18" charset="0"/>
              </a:rPr>
              <a:t> özellik</a:t>
            </a:r>
          </a:p>
          <a:p>
            <a:r>
              <a:rPr lang="tr-TR" sz="2000" dirty="0">
                <a:latin typeface="Times New Roman" panose="02020603050405020304" pitchFamily="18" charset="0"/>
                <a:cs typeface="Times New Roman" panose="02020603050405020304" pitchFamily="18" charset="0"/>
              </a:rPr>
              <a:t>Normal bir </a:t>
            </a:r>
            <a:r>
              <a:rPr lang="tr-TR" sz="2000" dirty="0" err="1">
                <a:latin typeface="Times New Roman" panose="02020603050405020304" pitchFamily="18" charset="0"/>
                <a:cs typeface="Times New Roman" panose="02020603050405020304" pitchFamily="18" charset="0"/>
              </a:rPr>
              <a:t>sirkadiyen</a:t>
            </a:r>
            <a:r>
              <a:rPr lang="tr-TR" sz="2000" dirty="0">
                <a:latin typeface="Times New Roman" panose="02020603050405020304" pitchFamily="18" charset="0"/>
                <a:cs typeface="Times New Roman" panose="02020603050405020304" pitchFamily="18" charset="0"/>
              </a:rPr>
              <a:t> ritim içinde semptomların akşam saatleri veya geceleri daha belirgin olması.</a:t>
            </a:r>
          </a:p>
          <a:p>
            <a:endParaRPr lang="tr-TR" sz="2000">
              <a:latin typeface="Times New Roman" panose="02020603050405020304" pitchFamily="18" charset="0"/>
              <a:cs typeface="Times New Roman" panose="02020603050405020304" pitchFamily="18" charset="0"/>
            </a:endParaRPr>
          </a:p>
          <a:p>
            <a:r>
              <a:rPr lang="tr-TR" sz="2000">
                <a:latin typeface="Times New Roman" panose="02020603050405020304" pitchFamily="18" charset="0"/>
                <a:cs typeface="Times New Roman" panose="02020603050405020304" pitchFamily="18" charset="0"/>
              </a:rPr>
              <a:t>Huzursuz </a:t>
            </a:r>
            <a:r>
              <a:rPr lang="tr-TR" sz="2000" dirty="0">
                <a:latin typeface="Times New Roman" panose="02020603050405020304" pitchFamily="18" charset="0"/>
                <a:cs typeface="Times New Roman" panose="02020603050405020304" pitchFamily="18" charset="0"/>
              </a:rPr>
              <a:t>bacak sendromu tanısı için bu 4 kriterin de birlikte bulunması gereklidir.</a:t>
            </a:r>
          </a:p>
        </p:txBody>
      </p:sp>
    </p:spTree>
    <p:extLst>
      <p:ext uri="{BB962C8B-B14F-4D97-AF65-F5344CB8AC3E}">
        <p14:creationId xmlns:p14="http://schemas.microsoft.com/office/powerpoint/2010/main" val="40188494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a:extLst>
              <a:ext uri="{FF2B5EF4-FFF2-40B4-BE49-F238E27FC236}">
                <a16:creationId xmlns:a16="http://schemas.microsoft.com/office/drawing/2014/main" id="{51DE1509-D9C8-4413-888F-A38BEDF85588}"/>
              </a:ext>
            </a:extLst>
          </p:cNvPr>
          <p:cNvSpPr/>
          <p:nvPr/>
        </p:nvSpPr>
        <p:spPr>
          <a:xfrm>
            <a:off x="441277" y="1428171"/>
            <a:ext cx="10463283" cy="3046988"/>
          </a:xfrm>
          <a:prstGeom prst="rect">
            <a:avLst/>
          </a:prstGeom>
        </p:spPr>
        <p:txBody>
          <a:bodyPr wrap="square">
            <a:spAutoFit/>
          </a:bodyPr>
          <a:lstStyle/>
          <a:p>
            <a:r>
              <a:rPr lang="tr-TR" sz="2400" dirty="0">
                <a:latin typeface="Times New Roman" panose="02020603050405020304" pitchFamily="18" charset="0"/>
                <a:cs typeface="Times New Roman" panose="02020603050405020304" pitchFamily="18" charset="0"/>
              </a:rPr>
              <a:t>Huzursuz bacak sendromunun şiddetini belirlemede, ayrıca</a:t>
            </a:r>
          </a:p>
          <a:p>
            <a:r>
              <a:rPr lang="tr-TR" sz="2400" dirty="0">
                <a:latin typeface="Times New Roman" panose="02020603050405020304" pitchFamily="18" charset="0"/>
                <a:cs typeface="Times New Roman" panose="02020603050405020304" pitchFamily="18" charset="0"/>
              </a:rPr>
              <a:t>tedaviye başlama ve izlemede referans olması açısından şiddet</a:t>
            </a:r>
          </a:p>
          <a:p>
            <a:r>
              <a:rPr lang="tr-TR" sz="2400" dirty="0">
                <a:latin typeface="Times New Roman" panose="02020603050405020304" pitchFamily="18" charset="0"/>
                <a:cs typeface="Times New Roman" panose="02020603050405020304" pitchFamily="18" charset="0"/>
              </a:rPr>
              <a:t>skalası kullanılması önerilmektedir. John Hopkins HBS şiddet</a:t>
            </a:r>
          </a:p>
          <a:p>
            <a:r>
              <a:rPr lang="tr-TR" sz="2400" dirty="0">
                <a:latin typeface="Times New Roman" panose="02020603050405020304" pitchFamily="18" charset="0"/>
                <a:cs typeface="Times New Roman" panose="02020603050405020304" pitchFamily="18" charset="0"/>
              </a:rPr>
              <a:t>skalasında semptomlar 0-3 skalasında değerlendirilir:</a:t>
            </a:r>
          </a:p>
          <a:p>
            <a:r>
              <a:rPr lang="tr-TR" sz="2400" dirty="0">
                <a:latin typeface="Times New Roman" panose="02020603050405020304" pitchFamily="18" charset="0"/>
                <a:cs typeface="Times New Roman" panose="02020603050405020304" pitchFamily="18" charset="0"/>
              </a:rPr>
              <a:t>0: </a:t>
            </a:r>
            <a:r>
              <a:rPr lang="tr-TR" sz="2400" dirty="0" err="1">
                <a:latin typeface="Times New Roman" panose="02020603050405020304" pitchFamily="18" charset="0"/>
                <a:cs typeface="Times New Roman" panose="02020603050405020304" pitchFamily="18" charset="0"/>
              </a:rPr>
              <a:t>semptomsuz</a:t>
            </a:r>
            <a:r>
              <a:rPr lang="tr-TR" sz="2400" dirty="0">
                <a:latin typeface="Times New Roman" panose="02020603050405020304" pitchFamily="18" charset="0"/>
                <a:cs typeface="Times New Roman" panose="02020603050405020304" pitchFamily="18" charset="0"/>
              </a:rPr>
              <a:t>,</a:t>
            </a:r>
          </a:p>
          <a:p>
            <a:r>
              <a:rPr lang="tr-TR" sz="2400" dirty="0">
                <a:latin typeface="Times New Roman" panose="02020603050405020304" pitchFamily="18" charset="0"/>
                <a:cs typeface="Times New Roman" panose="02020603050405020304" pitchFamily="18" charset="0"/>
              </a:rPr>
              <a:t>1: sadece gece semptomlarının varlığı,</a:t>
            </a:r>
          </a:p>
          <a:p>
            <a:r>
              <a:rPr lang="tr-TR" sz="2400" dirty="0">
                <a:latin typeface="Times New Roman" panose="02020603050405020304" pitchFamily="18" charset="0"/>
                <a:cs typeface="Times New Roman" panose="02020603050405020304" pitchFamily="18" charset="0"/>
              </a:rPr>
              <a:t>2: sadece akşam saatlerinde (18:00'dan sonra) semptomlarının varlığı,</a:t>
            </a:r>
          </a:p>
          <a:p>
            <a:r>
              <a:rPr lang="tr-TR" sz="2400" dirty="0">
                <a:latin typeface="Times New Roman" panose="02020603050405020304" pitchFamily="18" charset="0"/>
                <a:cs typeface="Times New Roman" panose="02020603050405020304" pitchFamily="18" charset="0"/>
              </a:rPr>
              <a:t>3: saat 18:00 öncesinde de semptomlarının varlığı şeklindedir.</a:t>
            </a:r>
          </a:p>
        </p:txBody>
      </p:sp>
    </p:spTree>
    <p:extLst>
      <p:ext uri="{BB962C8B-B14F-4D97-AF65-F5344CB8AC3E}">
        <p14:creationId xmlns:p14="http://schemas.microsoft.com/office/powerpoint/2010/main" val="3561257071"/>
      </p:ext>
    </p:extLst>
  </p:cSld>
  <p:clrMapOvr>
    <a:masterClrMapping/>
  </p:clrMapOvr>
</p:sld>
</file>

<file path=ppt/theme/theme1.xml><?xml version="1.0" encoding="utf-8"?>
<a:theme xmlns:a="http://schemas.openxmlformats.org/drawingml/2006/main" name="Galeri">
  <a:themeElements>
    <a:clrScheme name="Galeri">
      <a:dk1>
        <a:sysClr val="windowText" lastClr="000000"/>
      </a:dk1>
      <a:lt1>
        <a:sysClr val="window" lastClr="FFFFFF"/>
      </a:lt1>
      <a:dk2>
        <a:srgbClr val="454545"/>
      </a:dk2>
      <a:lt2>
        <a:srgbClr val="DCDCE0"/>
      </a:lt2>
      <a:accent1>
        <a:srgbClr val="415588"/>
      </a:accent1>
      <a:accent2>
        <a:srgbClr val="4294B6"/>
      </a:accent2>
      <a:accent3>
        <a:srgbClr val="087D7C"/>
      </a:accent3>
      <a:accent4>
        <a:srgbClr val="2CB663"/>
      </a:accent4>
      <a:accent5>
        <a:srgbClr val="DF8822"/>
      </a:accent5>
      <a:accent6>
        <a:srgbClr val="BC410A"/>
      </a:accent6>
      <a:hlink>
        <a:srgbClr val="5977C4"/>
      </a:hlink>
      <a:folHlink>
        <a:srgbClr val="A1A9BF"/>
      </a:folHlink>
    </a:clrScheme>
    <a:fontScheme name="Galeri">
      <a:majorFont>
        <a:latin typeface="Century Gothic" panose="020B0502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eri">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lumMod val="108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Gallery" id="{BBFCD31E-59A1-489D-B089-A3EAD7CAE12E}" vid="{E050AC27-895F-4B90-991D-A6818FC89AB6}"/>
    </a:ext>
  </a:extLst>
</a:theme>
</file>

<file path=docProps/app.xml><?xml version="1.0" encoding="utf-8"?>
<Properties xmlns="http://schemas.openxmlformats.org/officeDocument/2006/extended-properties" xmlns:vt="http://schemas.openxmlformats.org/officeDocument/2006/docPropsVTypes">
  <Template>TM10001114[[fn=Galeri]]</Template>
  <TotalTime>864</TotalTime>
  <Words>728</Words>
  <Application>Microsoft Office PowerPoint</Application>
  <PresentationFormat>Geniş ekran</PresentationFormat>
  <Paragraphs>65</Paragraphs>
  <Slides>11</Slides>
  <Notes>0</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11</vt:i4>
      </vt:variant>
    </vt:vector>
  </HeadingPairs>
  <TitlesOfParts>
    <vt:vector size="17" baseType="lpstr">
      <vt:lpstr>Arial</vt:lpstr>
      <vt:lpstr>Arial Rounded MT Bold</vt:lpstr>
      <vt:lpstr>Century Gothic</vt:lpstr>
      <vt:lpstr>Times New Roman</vt:lpstr>
      <vt:lpstr>Wingdings</vt:lpstr>
      <vt:lpstr>Galeri</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 </dc:creator>
  <cp:lastModifiedBy> </cp:lastModifiedBy>
  <cp:revision>31</cp:revision>
  <dcterms:created xsi:type="dcterms:W3CDTF">2019-12-22T13:33:01Z</dcterms:created>
  <dcterms:modified xsi:type="dcterms:W3CDTF">2019-12-27T10:27:51Z</dcterms:modified>
</cp:coreProperties>
</file>