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676AA09-2F92-4034-B061-3424ADBF46E6}" type="datetimeFigureOut">
              <a:rPr lang="tr-TR" smtClean="0"/>
              <a:t>14.12.2019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B258522-3CBA-4B50-9863-D8963859D9A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6AA09-2F92-4034-B061-3424ADBF46E6}" type="datetimeFigureOut">
              <a:rPr lang="tr-TR" smtClean="0"/>
              <a:t>14.12.2019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58522-3CBA-4B50-9863-D8963859D9A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google.com/url?sa=i&amp;rct=j&amp;q=&amp;esrc=s&amp;source=images&amp;cd=&amp;cad=rja&amp;uact=8&amp;ved=2ahUKEwitkaWR7rXmAhXC5-AKHTZPAngQjRx6BAgBEAQ&amp;url=https%3A%2F%2Fbilimfili.com%2Finsomnia-nedir-ve-nasil-kurtulabiliriz%2F&amp;psig=AOvVaw1mNNVTghRhUvLuPzsvPhhI&amp;ust=1576435387139852"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source=images&amp;cd=&amp;cad=rja&amp;uact=8&amp;ved=2ahUKEwi4qYvf_rXmAhUJAWMBHS6CC9oQjRx6BAgBEAQ&amp;url=http%3A%2F%2Fm.bursadabugun.com%2Fhaber%2Fcagin-hastaligi-insomnia-763984.html&amp;psig=AOvVaw1mNNVTghRhUvLuPzsvPhhI&amp;ust=157643538713985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com/url?sa=i&amp;rct=j&amp;q=&amp;esrc=s&amp;source=images&amp;cd=&amp;ved=2ahUKEwi-tLSUgLbmAhWjD2MBHW2wA80QjRx6BAgBEAQ&amp;url=https%3A%2F%2Fwww.meltemhastanesi.com%2Fmakale%2Fuyku-testi-polisomnografi-nedir_340.html&amp;psig=AOvVaw0FjD6VQRiE8H5M0bmWy-mr&amp;ust=157644250129341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tr.health-root.com/remeron-melt-1117"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www.google.com/url?sa=i&amp;rct=j&amp;q=&amp;esrc=s&amp;source=images&amp;cd=&amp;ved=2ahUKEwjxuoyhgbbmAhXa8OAKHWROAoEQjRx6BAgBEAQ&amp;url=https%3A%2F%2Fwww.rxmedicia.com%2Fproduct%2Fimmovane-zopiclone&amp;psig=AOvVaw3ocqFey7i5_1p2nLeIO1J6&amp;ust=157644280182397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eg"/><Relationship Id="rId2" Type="http://schemas.openxmlformats.org/officeDocument/2006/relationships/hyperlink" Target="http://www.google.com/url?sa=i&amp;rct=j&amp;q=&amp;esrc=s&amp;source=images&amp;cd=&amp;cad=rja&amp;uact=8&amp;ved=2ahUKEwjJ08L7grbmAhXk6OAKHWdSD4gQjRx6BAgBEAQ&amp;url=http%3A%2F%2Fkorkmazhaber.com%2Fen-iyi-uyku-ilaclari-haplari-recetesiz-en-yaygin-kullanilanlar-8404.htm&amp;psig=AOvVaw2xLbdlLXgpjryYsubAJ1mn&amp;ust=1576443163040609" TargetMode="External"/><Relationship Id="rId1" Type="http://schemas.openxmlformats.org/officeDocument/2006/relationships/slideLayout" Target="../slideLayouts/slideLayout2.xml"/><Relationship Id="rId6" Type="http://schemas.openxmlformats.org/officeDocument/2006/relationships/hyperlink" Target="https://www.google.com/url?sa=i&amp;rct=j&amp;q=&amp;esrc=s&amp;source=images&amp;cd=&amp;cad=rja&amp;uact=8&amp;ved=2ahUKEwjX3vi9g7bmAhXUDWMBHVGMBkEQjRx6BAgBEAQ&amp;url=https%3A%2F%2Fwww.ilactr.com%2Filac%2Fzestat-15-mg.html&amp;psig=AOvVaw2ScbUgkHnb9xh_7j6zDJdQ&amp;ust=1576443388317352" TargetMode="External"/><Relationship Id="rId5" Type="http://schemas.openxmlformats.org/officeDocument/2006/relationships/image" Target="../media/image14.png"/><Relationship Id="rId4" Type="http://schemas.openxmlformats.org/officeDocument/2006/relationships/hyperlink" Target="https://www.ilacweb.com/xanax-tablet/"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jPksqohLbmAhWC2-AKHUcBA4wQjRx6BAgBEAQ&amp;url=https%3A%2F%2Fwww.bilgiustam.com%2Finsomnia-uykusuzluk-belirtileri-nelerdir%2F&amp;psig=AOvVaw1mNNVTghRhUvLuPzsvPhhI&amp;ust=1576435387139852" TargetMode="External"/><Relationship Id="rId2" Type="http://schemas.openxmlformats.org/officeDocument/2006/relationships/hyperlink" Target="https://sagligabiradim.com/uyku-ilaclarinin-riskleri-ve-yan-etkileri/" TargetMode="Externa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cpapap.blogspot.com/2015/04/polisomnografi.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source=images&amp;cd=&amp;cad=rja&amp;uact=8&amp;ved=2ahUKEwichbSfh7bmAhWwAGMBHT5UCfwQjRx6BAgBEAQ&amp;url=http%3A%2F%2Fcpapap.blogspot.com%2F2013%2F07%2Fpsg-titrasyon-cpap-uyku-testi.html&amp;psig=AOvVaw1U__NLgW4LD83b-rpCOj6n&amp;ust=1576444217304248"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source=images&amp;cd=&amp;cad=rja&amp;uact=8&amp;ved=2ahUKEwjBmZnR8LXmAhWE3eAKHSlgC14QjRx6BAgBEAQ&amp;url=http%3A%2F%2Fwww.google.com%2Furl%3Fsa%3Di%26rct%3Dj%26q%3D%26esrc%3Ds%26source%3Dimages%26cd%3D%26ved%3D2ahUKEwiy4c7B7bXmAhVx8OAKHW2lAJMQjRx6BAgBEAQ%26url%3Dhttp%253A%252F%252Fnewspdr.com%252Finsomnia%252F1165%252F%26psig%3DAOvVaw1mNNVTghRhUvLuPzsvPhhI%26ust%3D1576435387139852&amp;psig=AOvVaw1mNNVTghRhUvLuPzsvPhhI&amp;ust=157643538713985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google.com/url?sa=i&amp;rct=j&amp;q=&amp;esrc=s&amp;source=images&amp;cd=&amp;ved=2ahUKEwjg2bfN8bXmAhXcAmMBHdGvAqQQjRx6BAgBEAQ&amp;url=https%3A%2F%2Fwww.neoldu.com%2Finsomnia-uyuyamama-nedir-10449h.htm&amp;psig=AOvVaw1mNNVTghRhUvLuPzsvPhhI&amp;ust=157643538713985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source=images&amp;cd=&amp;cad=rja&amp;uact=8&amp;ved=2ahUKEwiD7eqs87XmAhXq8OAKHUuxCm0QjRx6BAgBEAQ&amp;url=%2Furl%3Fsa%3Di%26rct%3Dj%26q%3D%26esrc%3Ds%26source%3Dimages%26cd%3D%26ved%3D2ahUKEwiT642s87XmAhXN8eAKHeD9DhoQjRx6BAgBEAQ%26url%3Dhttps%253A%252F%252Fwww.ameliyat.com%252Finsomnia-tedavisi-t81%252F%26psig%3DAOvVaw1mNNVTghRhUvLuPzsvPhhI%26ust%3D1576435387139852&amp;psig=AOvVaw1mNNVTghRhUvLuPzsvPhhI&amp;ust=157643538713985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com/url?sa=i&amp;rct=j&amp;q=&amp;esrc=s&amp;source=images&amp;cd=&amp;cad=rja&amp;uact=8&amp;ved=2ahUKEwjCr6nr9LXmAhWHDxQKHRGyCZwQjRx6BAgBEAQ&amp;url=https%3A%2F%2Fwww.huffpost.com%2Fentry%2Fnarcolepsy-vs-insomnia-things-you-must-know_b_5927c153e4b03296e2d113da&amp;psig=AOvVaw1mNNVTghRhUvLuPzsvPhhI&amp;ust=1576435387139852"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com/url?sa=i&amp;rct=j&amp;q=&amp;esrc=s&amp;source=images&amp;cd=&amp;cad=rja&amp;uact=8&amp;ved=2ahUKEwiTivOu-LXmAhULExQKHeSVBO0QjRx6BAgBEAQ&amp;url=https%3A%2F%2Fnededin.com%2Finsomnia-nedir%2F&amp;psig=AOvVaw1mNNVTghRhUvLuPzsvPhhI&amp;ust=157643538713985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source=images&amp;cd=&amp;cad=rja&amp;uact=8&amp;ved=2ahUKEwikmtfQ-bXmAhUtD2MBHaGPApMQjRx6BAgBEAQ&amp;url=http%3A%2F%2Fbilheal.bilkent.edu.tr%2Faykonu%2Fay2012%2Finsomnia%2Finsomnia.htm&amp;psig=AOvVaw1mNNVTghRhUvLuPzsvPhhI&amp;ust=1576435387139852"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google.com/url?sa=i&amp;rct=j&amp;q=&amp;esrc=s&amp;source=images&amp;cd=&amp;cad=rja&amp;uact=8&amp;ved=2ahUKEwjmrJ-E-7XmAhU2D2MBHT8FDgAQjRx6BAgBEAQ&amp;url=https%3A%2F%2Fwww.sleepstation.org.uk%2Farticles%2Fworkplace-and-insomnia%2Fshould-you-tell-your-boss-you-have-insomnia%2F&amp;psig=AOvVaw1mNNVTghRhUvLuPzsvPhhI&amp;ust=157643538713985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188641"/>
            <a:ext cx="7772400" cy="1224136"/>
          </a:xfrm>
        </p:spPr>
        <p:txBody>
          <a:bodyPr/>
          <a:lstStyle/>
          <a:p>
            <a:r>
              <a:rPr lang="tr-TR" dirty="0" smtClean="0"/>
              <a:t>INSOMNIA</a:t>
            </a:r>
            <a:endParaRPr lang="tr-TR" dirty="0"/>
          </a:p>
        </p:txBody>
      </p:sp>
      <p:sp>
        <p:nvSpPr>
          <p:cNvPr id="3" name="2 Alt Başlık"/>
          <p:cNvSpPr>
            <a:spLocks noGrp="1"/>
          </p:cNvSpPr>
          <p:nvPr>
            <p:ph type="subTitle" idx="1"/>
          </p:nvPr>
        </p:nvSpPr>
        <p:spPr>
          <a:xfrm>
            <a:off x="1371600" y="1124744"/>
            <a:ext cx="6400800" cy="2736304"/>
          </a:xfrm>
          <a:noFill/>
        </p:spPr>
        <p:txBody>
          <a:bodyPr>
            <a:normAutofit fontScale="62500" lnSpcReduction="20000"/>
          </a:bodyPr>
          <a:lstStyle/>
          <a:p>
            <a:r>
              <a:rPr lang="tr-TR" b="1" dirty="0" smtClean="0"/>
              <a:t>Uykusuzluk (insomnia)</a:t>
            </a:r>
            <a:r>
              <a:rPr lang="tr-TR" dirty="0" smtClean="0"/>
              <a:t>, uykuya dalmayı ve uykuda kalmayı zorlaştıran ya da çok erken uyanmaya ve yeniden uykuya dönememeye neden olan yaygın bir uyku bozukluğudur. Uykusuzluk hastalığı olan insanlar, uyandıklarında kendilerini yorgun hissederler. Uykusuzluk sadece enerji seviyesi ve ruh halini değil, sağlığı, iş performansını ve yaşam kalitesini de azaltabilir. Sağlıklı bir yetişkinin ne kadar uykuya ihtiyacı olduğu kişiden kişiye değişse de uzmanlar gecede yedi ila sekiz saatin yeterli olduğu görüşündedir. </a:t>
            </a:r>
            <a:endParaRPr lang="tr-TR" dirty="0"/>
          </a:p>
        </p:txBody>
      </p:sp>
      <p:pic>
        <p:nvPicPr>
          <p:cNvPr id="1026" name="Picture 2" descr="insomnia ile ilgili görsel sonucu">
            <a:hlinkClick r:id="rId2"/>
          </p:cNvPr>
          <p:cNvPicPr>
            <a:picLocks noChangeAspect="1" noChangeArrowheads="1"/>
          </p:cNvPicPr>
          <p:nvPr/>
        </p:nvPicPr>
        <p:blipFill>
          <a:blip r:embed="rId3" cstate="print"/>
          <a:srcRect/>
          <a:stretch>
            <a:fillRect/>
          </a:stretch>
        </p:blipFill>
        <p:spPr bwMode="auto">
          <a:xfrm>
            <a:off x="1979712" y="3717032"/>
            <a:ext cx="5162550" cy="288032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UYKU HAPLARI ŞU DURUMLARDA KULLANILABİLİR:</a:t>
            </a:r>
            <a:endParaRPr lang="tr-TR" dirty="0"/>
          </a:p>
        </p:txBody>
      </p:sp>
      <p:sp>
        <p:nvSpPr>
          <p:cNvPr id="3" name="2 İçerik Yer Tutucusu"/>
          <p:cNvSpPr>
            <a:spLocks noGrp="1"/>
          </p:cNvSpPr>
          <p:nvPr>
            <p:ph idx="1"/>
          </p:nvPr>
        </p:nvSpPr>
        <p:spPr>
          <a:xfrm>
            <a:off x="457200" y="1484784"/>
            <a:ext cx="8229600" cy="5040560"/>
          </a:xfrm>
        </p:spPr>
        <p:txBody>
          <a:bodyPr>
            <a:normAutofit fontScale="55000" lnSpcReduction="20000"/>
          </a:bodyPr>
          <a:lstStyle/>
          <a:p>
            <a:r>
              <a:rPr lang="tr-TR" b="1" dirty="0" smtClean="0"/>
              <a:t>’Jet </a:t>
            </a:r>
            <a:r>
              <a:rPr lang="tr-TR" b="1" dirty="0" err="1" smtClean="0"/>
              <a:t>lag</a:t>
            </a:r>
            <a:r>
              <a:rPr lang="tr-TR" b="1" dirty="0" smtClean="0"/>
              <a:t>’:</a:t>
            </a:r>
            <a:r>
              <a:rPr lang="tr-TR" dirty="0" smtClean="0"/>
              <a:t> Birçok zaman dilimini geçen uçuşlar hem uykusuzluğu hem de gündüz aşırı uykululuğu tetikleyebilir. Vücudunuzun zaman dilim değişikliklerine alışması bir hafta sürebilir. Bir gece uçuşu sırasında uçakta uyumanızı sağlayacak bir uyku hapı almanız uykunuzu daha iyi kılabilir ve gündüz aşırı uykululuğu azaltabilir.</a:t>
            </a:r>
            <a:br>
              <a:rPr lang="tr-TR" dirty="0" smtClean="0"/>
            </a:br>
            <a:r>
              <a:rPr lang="tr-TR" dirty="0" smtClean="0"/>
              <a:t/>
            </a:r>
            <a:br>
              <a:rPr lang="tr-TR" dirty="0" smtClean="0"/>
            </a:br>
            <a:r>
              <a:rPr lang="tr-TR" b="1" dirty="0" smtClean="0"/>
              <a:t>Vardiyalı Çalışma: </a:t>
            </a:r>
            <a:r>
              <a:rPr lang="tr-TR" dirty="0" smtClean="0"/>
              <a:t>Vardiyalı çalışanlar bazen uykuya dalmayı kolaylaştıracak uyku hapı alabilir. Bu, gündüz uykululuğu azaltabilir ve yeni programa uyuma yardımcı olabilir.</a:t>
            </a:r>
            <a:br>
              <a:rPr lang="tr-TR" dirty="0" smtClean="0"/>
            </a:br>
            <a:r>
              <a:rPr lang="tr-TR" dirty="0" smtClean="0"/>
              <a:t/>
            </a:r>
            <a:br>
              <a:rPr lang="tr-TR" dirty="0" smtClean="0"/>
            </a:br>
            <a:r>
              <a:rPr lang="tr-TR" b="1" dirty="0" smtClean="0"/>
              <a:t>Akut Stres:</a:t>
            </a:r>
            <a:r>
              <a:rPr lang="tr-TR" dirty="0" smtClean="0"/>
              <a:t> Uyku hapları stresli dönemlerden geçişte uykusuzluğu olan kimselere yardımcı olarak uyku problemlerini engelleyebilir.</a:t>
            </a:r>
            <a:br>
              <a:rPr lang="tr-TR" dirty="0" smtClean="0"/>
            </a:br>
            <a:r>
              <a:rPr lang="tr-TR" dirty="0" smtClean="0"/>
              <a:t/>
            </a:r>
            <a:br>
              <a:rPr lang="tr-TR" dirty="0" smtClean="0"/>
            </a:br>
            <a:r>
              <a:rPr lang="tr-TR" b="1" dirty="0" smtClean="0"/>
              <a:t>Tahmin Edilebilir Stres</a:t>
            </a:r>
            <a:r>
              <a:rPr lang="tr-TR" dirty="0" smtClean="0"/>
              <a:t>: Bir aylık satış toplantısı veya bir konuşma görevi öncesindeki gece her zaman huzursuz uyuduğu bilinen kişiler bu gibi zamanlarda uyku hapı alırlarsa daha iyi dinlenebilirler.</a:t>
            </a:r>
            <a:br>
              <a:rPr lang="tr-TR" dirty="0" smtClean="0"/>
            </a:br>
            <a:r>
              <a:rPr lang="tr-TR" dirty="0" smtClean="0"/>
              <a:t/>
            </a:r>
            <a:br>
              <a:rPr lang="tr-TR" dirty="0" smtClean="0"/>
            </a:br>
            <a:r>
              <a:rPr lang="tr-TR" b="1" dirty="0" smtClean="0"/>
              <a:t>Kronik Uykusuzluk: </a:t>
            </a:r>
            <a:r>
              <a:rPr lang="tr-TR" dirty="0" smtClean="0"/>
              <a:t>Uyku haplarının elde tutulması kötü uykuya sahip olanlarda periyodik alevlenmeler döneminde yardımcı olabilir ve uykusuzluk ile birlikte olan endişeyi azaltabilirler. </a:t>
            </a:r>
            <a:br>
              <a:rPr lang="tr-TR" dirty="0" smtClean="0"/>
            </a:br>
            <a:r>
              <a:rPr lang="tr-TR" dirty="0" smtClean="0"/>
              <a:t/>
            </a:r>
            <a:br>
              <a:rPr lang="tr-TR" dirty="0" smtClean="0"/>
            </a:br>
            <a:r>
              <a:rPr lang="tr-TR" b="1" dirty="0" smtClean="0"/>
              <a:t>Çoğu uyku haplarının en iyi etkiyi haftada üç kereden az kullanıldıklarında gösterdiklerini bilmek önemlidir.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UYKU BOZUKLUKLARI BİRİMİ OLAN HASTANELER</a:t>
            </a:r>
            <a:endParaRPr lang="tr-TR" dirty="0"/>
          </a:p>
        </p:txBody>
      </p:sp>
      <p:sp>
        <p:nvSpPr>
          <p:cNvPr id="3" name="2 İçerik Yer Tutucusu"/>
          <p:cNvSpPr>
            <a:spLocks noGrp="1"/>
          </p:cNvSpPr>
          <p:nvPr>
            <p:ph idx="1"/>
          </p:nvPr>
        </p:nvSpPr>
        <p:spPr>
          <a:xfrm>
            <a:off x="457200" y="1556792"/>
            <a:ext cx="8229600" cy="5040560"/>
          </a:xfrm>
        </p:spPr>
        <p:txBody>
          <a:bodyPr>
            <a:normAutofit fontScale="47500" lnSpcReduction="20000"/>
          </a:bodyPr>
          <a:lstStyle/>
          <a:p>
            <a:endParaRPr lang="tr-TR" dirty="0" smtClean="0"/>
          </a:p>
          <a:p>
            <a:r>
              <a:rPr lang="tr-TR" dirty="0" smtClean="0"/>
              <a:t>İ.Ü. Cerrahpaşa Tıp Fakültesi Nöroloji Anabilim Dalı Uyku Bozuklukları Birimi</a:t>
            </a:r>
          </a:p>
          <a:p>
            <a:r>
              <a:rPr lang="tr-TR" dirty="0" smtClean="0"/>
              <a:t>Erciyes Üniversitesi Tıp Fakültesi Nöroloji Anabilim Dalı Uyku Bozuklukları Birimi</a:t>
            </a:r>
          </a:p>
          <a:p>
            <a:r>
              <a:rPr lang="tr-TR" dirty="0" smtClean="0"/>
              <a:t>Dokuz Eylül Üniversitesi Tıp Fakültesi Nöroloji Anabilim Dalı Uyku Bozuklukları Birimi</a:t>
            </a:r>
          </a:p>
          <a:p>
            <a:r>
              <a:rPr lang="tr-TR" dirty="0" smtClean="0"/>
              <a:t>UYEPAM S.B. Bakırköy Profesör Mahzar Osman Ruh Sağlığı Ve Sinir Hastalıkları Eğitim ve Araştırma Hastanesi Uyku ve Epilepsi Araştırma Merkezi</a:t>
            </a:r>
          </a:p>
          <a:p>
            <a:r>
              <a:rPr lang="tr-TR" dirty="0" smtClean="0"/>
              <a:t>Mersin Üniversitesi Tıp Fakültesi Nöroloji Anabilim Dalı Uyku Bozuklukları Birimi</a:t>
            </a:r>
          </a:p>
          <a:p>
            <a:r>
              <a:rPr lang="tr-TR" dirty="0" smtClean="0"/>
              <a:t>Celal Bayar Üniversitesi Tıp Fakültesi Nöroloji Anabilim Dalı Epilepsi ve Uyku Bozuklukları Birimi</a:t>
            </a:r>
          </a:p>
          <a:p>
            <a:r>
              <a:rPr lang="tr-TR" dirty="0" smtClean="0"/>
              <a:t>Osmangazi Üniversitesi Tıp Fakültesi Nöroloji Anabilim Dalı Uyku Bozuklukları Birimi</a:t>
            </a:r>
          </a:p>
          <a:p>
            <a:r>
              <a:rPr lang="tr-TR" dirty="0" smtClean="0"/>
              <a:t>Çukurova Üniversitesi Tıp Fakültesi Nöroloji Anabilim Uyku Bozuklukları Birimi</a:t>
            </a:r>
          </a:p>
          <a:p>
            <a:r>
              <a:rPr lang="tr-TR" dirty="0" smtClean="0"/>
              <a:t>Karaelmas Üniversitesi Tıp Fakültesi Nöroloji Anabilim Dalı Uyku Bozuklukları Birimi</a:t>
            </a:r>
          </a:p>
          <a:p>
            <a:r>
              <a:rPr lang="tr-TR" dirty="0" smtClean="0"/>
              <a:t>Uludağ Üniversitesi Tıp Fakültesi Nöroloji Anabilim Dalı Uyku Bozuklukları Birimi</a:t>
            </a:r>
          </a:p>
          <a:p>
            <a:r>
              <a:rPr lang="tr-TR" dirty="0" smtClean="0"/>
              <a:t>Kahramanmaraş Sütçü İmam Üniversitesi Tıp Fakültesi Nöroloji Anabilim Dalı Uyku Bozuklukları Birimi</a:t>
            </a:r>
          </a:p>
          <a:p>
            <a:r>
              <a:rPr lang="tr-TR" dirty="0" smtClean="0"/>
              <a:t>Adnan Menderes Üniversitesi Tıp Fakültesi Nöroloji Anabilim Dalı Uyku Bozuklukları Birimi</a:t>
            </a:r>
          </a:p>
          <a:p>
            <a:r>
              <a:rPr lang="tr-TR" dirty="0" smtClean="0"/>
              <a:t>Marmara Üniversitesi Tıp Fakültesi Nöroloji Anabilim Dalı Uyku Bozuklukları Birimi</a:t>
            </a:r>
          </a:p>
          <a:p>
            <a:r>
              <a:rPr lang="tr-TR" dirty="0" smtClean="0"/>
              <a:t>Kafkas Üniversitesi Tıp Fakültesi Nöroloji Anabilim Dalı Uyku Bozuklukları Birimi</a:t>
            </a:r>
          </a:p>
          <a:p>
            <a:r>
              <a:rPr lang="tr-TR" dirty="0" smtClean="0"/>
              <a:t>Karadeniz Teknik Üniversitesi Tıp Fakültesi Nöroloji Anabilim Dalı Uyku Bozuklukları Birimi</a:t>
            </a:r>
          </a:p>
          <a:p>
            <a:r>
              <a:rPr lang="tr-TR" dirty="0" smtClean="0"/>
              <a:t>Kocaeli Üniversitesi Tıp Fakültesi Nöroloji Anabilim Dalı Uyku Bozuklukları Birimi</a:t>
            </a:r>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INSOMNIA ÇEŞİTLERİ</a:t>
            </a:r>
            <a:endParaRPr lang="tr-TR" dirty="0"/>
          </a:p>
        </p:txBody>
      </p:sp>
      <p:sp>
        <p:nvSpPr>
          <p:cNvPr id="3" name="2 İçerik Yer Tutucusu"/>
          <p:cNvSpPr>
            <a:spLocks noGrp="1"/>
          </p:cNvSpPr>
          <p:nvPr>
            <p:ph idx="1"/>
          </p:nvPr>
        </p:nvSpPr>
        <p:spPr>
          <a:xfrm>
            <a:off x="457200" y="1268760"/>
            <a:ext cx="8229600" cy="3960441"/>
          </a:xfrm>
        </p:spPr>
        <p:txBody>
          <a:bodyPr>
            <a:normAutofit fontScale="47500" lnSpcReduction="20000"/>
          </a:bodyPr>
          <a:lstStyle/>
          <a:p>
            <a:r>
              <a:rPr lang="tr-TR" b="1" dirty="0"/>
              <a:t>Psikofizyolojik İnsomnia</a:t>
            </a:r>
          </a:p>
          <a:p>
            <a:r>
              <a:rPr lang="tr-TR" b="0" dirty="0" smtClean="0"/>
              <a:t>İnsomnia hastalığı, başlarda bir nedenden tetiklenen bir uykusuzluk durumudur ve bu durum birçok hasta için geçicidir. Ancak psikofizyolojik insomniada bu durum daha sürekli bir hal alır ve kronikleşir. Hastada uyuyamama kaygısı artar ve kaygı, gerginlik ve stres ile birleşerek süreklileşen bir uyuyamama kısır döngüsüne yol açar. Hasta sürekli olarak düşünme nedeniyle uykusuzluk yaşar. Bu durum 20 ila 40 yaş arasındaki bireylerde görülmektedir. Ayrıca yine en sık kadınlarda karşılaşılan bir durumdur.</a:t>
            </a:r>
          </a:p>
          <a:p>
            <a:r>
              <a:rPr lang="tr-TR" b="1" dirty="0"/>
              <a:t>İdiopatik İnsomnia</a:t>
            </a:r>
          </a:p>
          <a:p>
            <a:r>
              <a:rPr lang="tr-TR" b="0" dirty="0" smtClean="0"/>
              <a:t>İdiopatik insomnia, çocuk yaşlarda görülmeye başlayan uyuyamama hastalığı olarak tabir edilebilir. Diğer insomnia türlerine göre daha uzun süreli ve güçlü bir etkisi vardır. Psikofizyolojik insomnia hastalarına nazaran bu hastalar, düzenli ve kaliteli uyku uyuyamamaktan daha az şikayetçi olurlar. Sebebi herhangi bir travma değildir ancak bir travmanın varlığı durumu daha kötü hale getirebilir.</a:t>
            </a:r>
          </a:p>
          <a:p>
            <a:r>
              <a:rPr lang="tr-TR" b="1" dirty="0"/>
              <a:t>Paradoksal İnsomnia</a:t>
            </a:r>
          </a:p>
          <a:p>
            <a:r>
              <a:rPr lang="tr-TR" b="0" dirty="0" smtClean="0"/>
              <a:t>Paradoksal insomnia, adından da anlaşılabileceği üzere uykuyu algılama bozukluğudur. Bu tür hastalar, sürekli olarak uyuyamamadan şikayetçidirler ancak bir gecelik formel bir uyku çalışması yapılırsa çok rahat uyuyabildikleri ve bir uyku düzenine sahip olabileceklerini görmek mümkün.</a:t>
            </a:r>
          </a:p>
          <a:p>
            <a:endParaRPr lang="tr-TR" dirty="0"/>
          </a:p>
        </p:txBody>
      </p:sp>
      <p:pic>
        <p:nvPicPr>
          <p:cNvPr id="24578" name="Picture 2" descr="insomnia ile ilgili görsel sonucu">
            <a:hlinkClick r:id="rId2"/>
          </p:cNvPr>
          <p:cNvPicPr>
            <a:picLocks noChangeAspect="1" noChangeArrowheads="1"/>
          </p:cNvPicPr>
          <p:nvPr/>
        </p:nvPicPr>
        <p:blipFill>
          <a:blip r:embed="rId3" cstate="print"/>
          <a:srcRect/>
          <a:stretch>
            <a:fillRect/>
          </a:stretch>
        </p:blipFill>
        <p:spPr bwMode="auto">
          <a:xfrm>
            <a:off x="1619672" y="4581128"/>
            <a:ext cx="6192688" cy="20882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İnsomnia Hastalığının Teşhisi İçin Uygulanacak Testler</a:t>
            </a:r>
            <a:endParaRPr lang="tr-TR" dirty="0"/>
          </a:p>
        </p:txBody>
      </p:sp>
      <p:sp>
        <p:nvSpPr>
          <p:cNvPr id="3" name="2 İçerik Yer Tutucusu"/>
          <p:cNvSpPr>
            <a:spLocks noGrp="1"/>
          </p:cNvSpPr>
          <p:nvPr>
            <p:ph idx="1"/>
          </p:nvPr>
        </p:nvSpPr>
        <p:spPr>
          <a:xfrm>
            <a:off x="467544" y="1628800"/>
            <a:ext cx="8229600" cy="2520280"/>
          </a:xfrm>
        </p:spPr>
        <p:txBody>
          <a:bodyPr>
            <a:normAutofit fontScale="92500" lnSpcReduction="20000"/>
          </a:bodyPr>
          <a:lstStyle/>
          <a:p>
            <a:r>
              <a:rPr lang="tr-TR" b="0" dirty="0" smtClean="0"/>
              <a:t>Tedavi öncesinde kişinin uyku testine sokulması gerekir. Bu testte hasta bir gece boyunca hastanede kalır. Bu test boyunca hastanın kalbine, solunumuna, hareketlerine ve diğer tüm değerlerine bakılır. Sorunun ne olduğu anlaşılmaya çalışılır.</a:t>
            </a:r>
            <a:endParaRPr lang="tr-TR" dirty="0"/>
          </a:p>
        </p:txBody>
      </p:sp>
      <p:pic>
        <p:nvPicPr>
          <p:cNvPr id="27650" name="Picture 2" descr="polisomnografi ile ilgili görsel sonucu">
            <a:hlinkClick r:id="rId2"/>
          </p:cNvPr>
          <p:cNvPicPr>
            <a:picLocks noChangeAspect="1" noChangeArrowheads="1"/>
          </p:cNvPicPr>
          <p:nvPr/>
        </p:nvPicPr>
        <p:blipFill>
          <a:blip r:embed="rId3" cstate="print"/>
          <a:srcRect/>
          <a:stretch>
            <a:fillRect/>
          </a:stretch>
        </p:blipFill>
        <p:spPr bwMode="auto">
          <a:xfrm>
            <a:off x="971600" y="4005064"/>
            <a:ext cx="7102202" cy="269329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INSOMNIA TEDAVİSİ</a:t>
            </a:r>
            <a:endParaRPr lang="tr-TR" dirty="0"/>
          </a:p>
        </p:txBody>
      </p:sp>
      <p:sp>
        <p:nvSpPr>
          <p:cNvPr id="3" name="2 İçerik Yer Tutucusu"/>
          <p:cNvSpPr>
            <a:spLocks noGrp="1"/>
          </p:cNvSpPr>
          <p:nvPr>
            <p:ph idx="1"/>
          </p:nvPr>
        </p:nvSpPr>
        <p:spPr>
          <a:xfrm>
            <a:off x="323528" y="1052736"/>
            <a:ext cx="8229600" cy="4032447"/>
          </a:xfrm>
        </p:spPr>
        <p:txBody>
          <a:bodyPr>
            <a:normAutofit fontScale="70000" lnSpcReduction="20000"/>
          </a:bodyPr>
          <a:lstStyle/>
          <a:p>
            <a:r>
              <a:rPr lang="tr-TR" b="1" dirty="0"/>
              <a:t>İnsomnia Tedavisi Başarı Oranları</a:t>
            </a:r>
          </a:p>
          <a:p>
            <a:r>
              <a:rPr lang="tr-TR" b="0" dirty="0" smtClean="0"/>
              <a:t>İnsomnia tedavisinde ilaç tedavisi veya davranışçı tedavi yöntemleri kullanılabilmektedir. Bu tedavi yöntemlerinin çoğu da başarıya ulaşmaktadır. Ancak hastalığın tekrarlamayacağı gibi bir garanti vermek mümkün değildir. Bu kişinin yaşam koşullarına ve alışkanlıklarına göre değişiklik gösterir.</a:t>
            </a:r>
          </a:p>
          <a:p>
            <a:r>
              <a:rPr lang="tr-TR" b="1" dirty="0"/>
              <a:t>Tedavide Kullanılan İlaçların Yan Etkileri</a:t>
            </a:r>
          </a:p>
          <a:p>
            <a:r>
              <a:rPr lang="tr-TR" b="0" dirty="0" smtClean="0"/>
              <a:t>İnsomnia tedavisinde kullanılacak olan ilaçların neredeyse hepsinin doktor reçetesi ile ve kontrollü şekilde kullanılması gerekmektedir. Aksi takdirde bağımlılık veya ilaçların istismar edilme gibi birçok yan etki ile karşılaşılması mümkün. Bunun dışında sersemlik, baş dönmesi, bulantı gibi etkilerle de karşılaşılabilmektedir.</a:t>
            </a:r>
          </a:p>
          <a:p>
            <a:endParaRPr lang="tr-TR" dirty="0"/>
          </a:p>
        </p:txBody>
      </p:sp>
      <p:pic>
        <p:nvPicPr>
          <p:cNvPr id="28674" name="Picture 2" descr="remeron ile ilgili görsel sonucu">
            <a:hlinkClick r:id="rId2"/>
          </p:cNvPr>
          <p:cNvPicPr>
            <a:picLocks noChangeAspect="1" noChangeArrowheads="1"/>
          </p:cNvPicPr>
          <p:nvPr/>
        </p:nvPicPr>
        <p:blipFill>
          <a:blip r:embed="rId3" cstate="print"/>
          <a:srcRect/>
          <a:stretch>
            <a:fillRect/>
          </a:stretch>
        </p:blipFill>
        <p:spPr bwMode="auto">
          <a:xfrm>
            <a:off x="827585" y="4725144"/>
            <a:ext cx="3816423" cy="1800200"/>
          </a:xfrm>
          <a:prstGeom prst="rect">
            <a:avLst/>
          </a:prstGeom>
          <a:noFill/>
        </p:spPr>
      </p:pic>
      <p:pic>
        <p:nvPicPr>
          <p:cNvPr id="28676" name="Picture 4" descr="ımovane 7.5 ile ilgili görsel sonucu">
            <a:hlinkClick r:id="rId4"/>
          </p:cNvPr>
          <p:cNvPicPr>
            <a:picLocks noChangeAspect="1" noChangeArrowheads="1"/>
          </p:cNvPicPr>
          <p:nvPr/>
        </p:nvPicPr>
        <p:blipFill>
          <a:blip r:embed="rId5" cstate="print"/>
          <a:srcRect/>
          <a:stretch>
            <a:fillRect/>
          </a:stretch>
        </p:blipFill>
        <p:spPr bwMode="auto">
          <a:xfrm>
            <a:off x="5004048" y="4725144"/>
            <a:ext cx="3744416" cy="17281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INSOMNIA TEDAVİSİ</a:t>
            </a:r>
            <a:endParaRPr lang="tr-TR" dirty="0"/>
          </a:p>
        </p:txBody>
      </p:sp>
      <p:sp>
        <p:nvSpPr>
          <p:cNvPr id="3" name="2 İçerik Yer Tutucusu"/>
          <p:cNvSpPr>
            <a:spLocks noGrp="1"/>
          </p:cNvSpPr>
          <p:nvPr>
            <p:ph idx="1"/>
          </p:nvPr>
        </p:nvSpPr>
        <p:spPr>
          <a:xfrm>
            <a:off x="395536" y="1340768"/>
            <a:ext cx="8229600" cy="1972816"/>
          </a:xfrm>
        </p:spPr>
        <p:txBody>
          <a:bodyPr>
            <a:normAutofit lnSpcReduction="10000"/>
          </a:bodyPr>
          <a:lstStyle/>
          <a:p>
            <a:r>
              <a:rPr lang="tr-TR" b="0" dirty="0" smtClean="0"/>
              <a:t>İnsomnia hastalığı her yaştan insanda görülmesi muhtemel bir hastalıktır. Ancak en sık rastlandığı yaş aralığı 20 ila 40’tır. En sık kadınlarda görülür.</a:t>
            </a:r>
            <a:endParaRPr lang="tr-TR" dirty="0"/>
          </a:p>
        </p:txBody>
      </p:sp>
      <p:pic>
        <p:nvPicPr>
          <p:cNvPr id="29698" name="Picture 2" descr="uyku hapları ile ilgili görsel sonucu">
            <a:hlinkClick r:id="rId2"/>
          </p:cNvPr>
          <p:cNvPicPr>
            <a:picLocks noChangeAspect="1" noChangeArrowheads="1"/>
          </p:cNvPicPr>
          <p:nvPr/>
        </p:nvPicPr>
        <p:blipFill>
          <a:blip r:embed="rId3" cstate="print"/>
          <a:srcRect/>
          <a:stretch>
            <a:fillRect/>
          </a:stretch>
        </p:blipFill>
        <p:spPr bwMode="auto">
          <a:xfrm>
            <a:off x="1331640" y="3212976"/>
            <a:ext cx="3888432" cy="1809751"/>
          </a:xfrm>
          <a:prstGeom prst="rect">
            <a:avLst/>
          </a:prstGeom>
          <a:noFill/>
        </p:spPr>
      </p:pic>
      <p:pic>
        <p:nvPicPr>
          <p:cNvPr id="29700" name="Picture 4" descr="uyku hapları ile ilgili görsel sonucu">
            <a:hlinkClick r:id="rId4"/>
          </p:cNvPr>
          <p:cNvPicPr>
            <a:picLocks noChangeAspect="1" noChangeArrowheads="1"/>
          </p:cNvPicPr>
          <p:nvPr/>
        </p:nvPicPr>
        <p:blipFill>
          <a:blip r:embed="rId5" cstate="print"/>
          <a:srcRect/>
          <a:stretch>
            <a:fillRect/>
          </a:stretch>
        </p:blipFill>
        <p:spPr bwMode="auto">
          <a:xfrm>
            <a:off x="5508104" y="2924944"/>
            <a:ext cx="2914650" cy="2200275"/>
          </a:xfrm>
          <a:prstGeom prst="rect">
            <a:avLst/>
          </a:prstGeom>
          <a:noFill/>
        </p:spPr>
      </p:pic>
      <p:sp>
        <p:nvSpPr>
          <p:cNvPr id="29702" name="AutoShape 6" descr="zestat ile ilgili görsel sonucu"/>
          <p:cNvSpPr>
            <a:spLocks noChangeAspect="1" noChangeArrowheads="1"/>
          </p:cNvSpPr>
          <p:nvPr/>
        </p:nvSpPr>
        <p:spPr bwMode="auto">
          <a:xfrm>
            <a:off x="63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9704" name="Picture 8" descr="zestat ile ilgili görsel sonucu">
            <a:hlinkClick r:id="rId6"/>
          </p:cNvPr>
          <p:cNvPicPr>
            <a:picLocks noChangeAspect="1" noChangeArrowheads="1"/>
          </p:cNvPicPr>
          <p:nvPr/>
        </p:nvPicPr>
        <p:blipFill>
          <a:blip r:embed="rId7" cstate="print"/>
          <a:srcRect/>
          <a:stretch>
            <a:fillRect/>
          </a:stretch>
        </p:blipFill>
        <p:spPr bwMode="auto">
          <a:xfrm>
            <a:off x="1691680" y="5333999"/>
            <a:ext cx="2880320" cy="126335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GEÇ INSOMNIA YA DA SABAHLARI ERKEN UYANMAK</a:t>
            </a:r>
            <a:endParaRPr lang="tr-TR" dirty="0"/>
          </a:p>
        </p:txBody>
      </p:sp>
      <p:sp>
        <p:nvSpPr>
          <p:cNvPr id="3" name="2 İçerik Yer Tutucusu"/>
          <p:cNvSpPr>
            <a:spLocks noGrp="1"/>
          </p:cNvSpPr>
          <p:nvPr>
            <p:ph idx="1"/>
          </p:nvPr>
        </p:nvSpPr>
        <p:spPr>
          <a:xfrm>
            <a:off x="457200" y="1484785"/>
            <a:ext cx="8229600" cy="3168351"/>
          </a:xfrm>
        </p:spPr>
        <p:txBody>
          <a:bodyPr>
            <a:normAutofit fontScale="70000" lnSpcReduction="20000"/>
          </a:bodyPr>
          <a:lstStyle/>
          <a:p>
            <a:r>
              <a:rPr lang="tr-TR" dirty="0" smtClean="0"/>
              <a:t>Bu tür bir insomniadan muzdarip olan bir birey </a:t>
            </a:r>
            <a:r>
              <a:rPr lang="tr-TR" b="1" dirty="0" smtClean="0">
                <a:hlinkClick r:id="rId2"/>
              </a:rPr>
              <a:t>uykuya dalabilir</a:t>
            </a:r>
            <a:r>
              <a:rPr lang="tr-TR" b="1" dirty="0" smtClean="0"/>
              <a:t> ve gece boyunca uyanmaz ancak birkaç saatten daha uzun bir süre uyuyamaz.</a:t>
            </a:r>
            <a:r>
              <a:rPr lang="tr-TR" dirty="0" smtClean="0"/>
              <a:t> Örneğin, alarmını sabah 7:00’de çalacak şekilde kurar ama sabah 5:00’te uyanır ve bir daha uyuyamaz. Bu da onun gün boyunca yorgun, endişeli veya uykulu hissetmesine neden olur.</a:t>
            </a:r>
          </a:p>
          <a:p>
            <a:r>
              <a:rPr lang="tr-TR" dirty="0" smtClean="0"/>
              <a:t>Sabahları erken uyanmak, depresyon ve işle ilgili stresten ötürü yaşanabilir. </a:t>
            </a:r>
            <a:r>
              <a:rPr lang="tr-TR" b="1" dirty="0" smtClean="0"/>
              <a:t>Depresyon, uyku döngülerinde değişikliklere neden olabilir,</a:t>
            </a:r>
            <a:r>
              <a:rPr lang="tr-TR" dirty="0" smtClean="0"/>
              <a:t> bu da kişinin uyanması gereken zamandan önce uyanmasına ve tekrar uykuya dalmakta güçlük çekmesine neden olabilir. Ayrıca, iş yükü artan birey de bu problemi yaşayabilir.</a:t>
            </a:r>
          </a:p>
          <a:p>
            <a:endParaRPr lang="tr-TR" dirty="0"/>
          </a:p>
        </p:txBody>
      </p:sp>
      <p:pic>
        <p:nvPicPr>
          <p:cNvPr id="30722" name="Picture 2" descr="insomnia ile ilgili görsel sonucu">
            <a:hlinkClick r:id="rId3"/>
          </p:cNvPr>
          <p:cNvPicPr>
            <a:picLocks noChangeAspect="1" noChangeArrowheads="1"/>
          </p:cNvPicPr>
          <p:nvPr/>
        </p:nvPicPr>
        <p:blipFill>
          <a:blip r:embed="rId4" cstate="print"/>
          <a:srcRect/>
          <a:stretch>
            <a:fillRect/>
          </a:stretch>
        </p:blipFill>
        <p:spPr bwMode="auto">
          <a:xfrm>
            <a:off x="1475656" y="4365104"/>
            <a:ext cx="5832648" cy="22322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Uyku testi – Polisomnografi</a:t>
            </a:r>
            <a:endParaRPr lang="tr-TR" dirty="0"/>
          </a:p>
        </p:txBody>
      </p:sp>
      <p:sp>
        <p:nvSpPr>
          <p:cNvPr id="3" name="2 İçerik Yer Tutucusu"/>
          <p:cNvSpPr>
            <a:spLocks noGrp="1"/>
          </p:cNvSpPr>
          <p:nvPr>
            <p:ph idx="1"/>
          </p:nvPr>
        </p:nvSpPr>
        <p:spPr>
          <a:xfrm>
            <a:off x="457200" y="1412776"/>
            <a:ext cx="8229600" cy="3024337"/>
          </a:xfrm>
        </p:spPr>
        <p:txBody>
          <a:bodyPr>
            <a:normAutofit fontScale="47500" lnSpcReduction="20000"/>
          </a:bodyPr>
          <a:lstStyle/>
          <a:p>
            <a:r>
              <a:rPr lang="tr-TR" b="1" dirty="0" smtClean="0"/>
              <a:t> T</a:t>
            </a:r>
            <a:r>
              <a:rPr lang="tr-TR" dirty="0" smtClean="0"/>
              <a:t>üm gece boyunca, uykuda birçok fizyolojik parametrenin kaydedilmesi, değerlendirilmesi ve raporlanmasına verilen ad…</a:t>
            </a:r>
          </a:p>
          <a:p>
            <a:r>
              <a:rPr lang="tr-TR" dirty="0" smtClean="0"/>
              <a:t>Uyku testi, birçok uyku hastasının uyuyamayacağını düşünerek yaptırmaktan çekindiği ve bu nedenle de uyku hekimine gelmeyi ertelediği bir testtir.</a:t>
            </a:r>
          </a:p>
          <a:p>
            <a:r>
              <a:rPr lang="tr-TR" dirty="0" smtClean="0"/>
              <a:t>Hastalara bir gece yatmanız, uykunuzu tetkik etmemiz gerekiyor dendiğinde, alacağınız cevap %90 hep aynıdır:</a:t>
            </a:r>
            <a:r>
              <a:rPr lang="tr-TR" b="1" dirty="0" smtClean="0"/>
              <a:t>“ben uyuyamam”.</a:t>
            </a:r>
            <a:endParaRPr lang="tr-TR" dirty="0" smtClean="0"/>
          </a:p>
          <a:p>
            <a:r>
              <a:rPr lang="tr-TR" dirty="0" smtClean="0"/>
              <a:t>Aslında binlerce hastaya her gece yapılan uyku testi sırasında hastalar evlerindekine benzer bir uyku uyurlar. Hatta bazı uyku hastaları evlerindekinden bile daha iyi uyuduklarını ifade ederler. Ancak uyku testi öncesinde yaşanan, “nasıl uyuyacağım” endişesi, hastaların uyku merkezlerine gelmelerini ve testi yaptırmalarını geciktirir.</a:t>
            </a:r>
          </a:p>
          <a:p>
            <a:r>
              <a:rPr lang="tr-TR" dirty="0" smtClean="0"/>
              <a:t>Birçok uyku hastasına uyku testi gerekmeden de tedavi başlanabilir. Uyku merkezinde yatırıldıktan sonra tedavi başlanan hastaların oranı sadece %25 tir.</a:t>
            </a:r>
          </a:p>
          <a:p>
            <a:endParaRPr lang="tr-TR" dirty="0"/>
          </a:p>
        </p:txBody>
      </p:sp>
      <p:pic>
        <p:nvPicPr>
          <p:cNvPr id="31746" name="Picture 2" descr="polisomnografi cihazı ile ilgili görsel sonucu">
            <a:hlinkClick r:id="rId2"/>
          </p:cNvPr>
          <p:cNvPicPr>
            <a:picLocks noChangeAspect="1" noChangeArrowheads="1"/>
          </p:cNvPicPr>
          <p:nvPr/>
        </p:nvPicPr>
        <p:blipFill>
          <a:blip r:embed="rId3" cstate="print"/>
          <a:srcRect/>
          <a:stretch>
            <a:fillRect/>
          </a:stretch>
        </p:blipFill>
        <p:spPr bwMode="auto">
          <a:xfrm>
            <a:off x="1115616" y="4149080"/>
            <a:ext cx="7344816" cy="23812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a:t>Uyku testi – Polisomnografi nasıl yapılır ?</a:t>
            </a:r>
            <a:endParaRPr lang="tr-TR" dirty="0"/>
          </a:p>
        </p:txBody>
      </p:sp>
      <p:sp>
        <p:nvSpPr>
          <p:cNvPr id="3" name="2 İçerik Yer Tutucusu"/>
          <p:cNvSpPr>
            <a:spLocks noGrp="1"/>
          </p:cNvSpPr>
          <p:nvPr>
            <p:ph idx="1"/>
          </p:nvPr>
        </p:nvSpPr>
        <p:spPr>
          <a:xfrm>
            <a:off x="457200" y="1600201"/>
            <a:ext cx="8229600" cy="3268959"/>
          </a:xfrm>
        </p:spPr>
        <p:txBody>
          <a:bodyPr>
            <a:normAutofit fontScale="55000" lnSpcReduction="20000"/>
          </a:bodyPr>
          <a:lstStyle/>
          <a:p>
            <a:r>
              <a:rPr lang="tr-TR" dirty="0" smtClean="0"/>
              <a:t>Hastalar, otele gider gibi hazırlanarak, tuvalet malzemelerini alarak uyku merkezine, olağan uyku saatlerinden birkaç saat önce gelirler. Parametrelerin kaydı için kullanılan elektrotların yapıştırılması, ortama alışma için bu süre gereklidir. Hastaların yalnız olması ve yakınlarının eşlik etmemesi özellikle istenir. Odalarda uyku hijyenine uygun olunması amacıyla TV seyretmek ve kitap okumak doğru değildir. Hasta bir süre tetkiki yapacak teknisyenler ve hastalarla baş başa kalıp, uyku testine hazırlanır. Daha sonra, uyumak istediğinde, çok erken bir saatte olmamak kaydıyla hasta yatağına yatırılır ve uyuyabileceği söylenir. Bu sırada ortama alışmış olan hasta kolaylıkla uyur.</a:t>
            </a:r>
          </a:p>
          <a:p>
            <a:r>
              <a:rPr lang="tr-TR" dirty="0" smtClean="0"/>
              <a:t>Teknisyenler, aynı binadaki başka bir odadan hastayı ve kayıtları izlemeye devam ederler. Hastanın ihtiyacı olduğunda, kalkabilmesi ve problemlerin giderilmesi için yardımcı olurlar.</a:t>
            </a:r>
          </a:p>
          <a:p>
            <a:pPr>
              <a:buNone/>
            </a:pPr>
            <a:endParaRPr lang="tr-TR" dirty="0"/>
          </a:p>
        </p:txBody>
      </p:sp>
      <p:pic>
        <p:nvPicPr>
          <p:cNvPr id="32770" name="Picture 2" descr="polisomnografi cihazı ile ilgili görsel sonucu">
            <a:hlinkClick r:id="rId2"/>
          </p:cNvPr>
          <p:cNvPicPr>
            <a:picLocks noChangeAspect="1" noChangeArrowheads="1"/>
          </p:cNvPicPr>
          <p:nvPr/>
        </p:nvPicPr>
        <p:blipFill>
          <a:blip r:embed="rId3" cstate="print"/>
          <a:srcRect/>
          <a:stretch>
            <a:fillRect/>
          </a:stretch>
        </p:blipFill>
        <p:spPr bwMode="auto">
          <a:xfrm>
            <a:off x="2627784" y="4221088"/>
            <a:ext cx="4608512" cy="238125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dead-tired uyku.jpg"/>
          <p:cNvPicPr>
            <a:picLocks noGrp="1" noChangeAspect="1"/>
          </p:cNvPicPr>
          <p:nvPr>
            <p:ph idx="1"/>
          </p:nvPr>
        </p:nvPicPr>
        <p:blipFill>
          <a:blip r:embed="rId2" cstate="print"/>
          <a:stretch>
            <a:fillRect/>
          </a:stretch>
        </p:blipFill>
        <p:spPr>
          <a:xfrm>
            <a:off x="1187624" y="260648"/>
            <a:ext cx="6984776" cy="6009531"/>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INSOMNIA</a:t>
            </a:r>
            <a:endParaRPr lang="tr-TR" dirty="0"/>
          </a:p>
        </p:txBody>
      </p:sp>
      <p:sp>
        <p:nvSpPr>
          <p:cNvPr id="3" name="2 İçerik Yer Tutucusu"/>
          <p:cNvSpPr>
            <a:spLocks noGrp="1"/>
          </p:cNvSpPr>
          <p:nvPr>
            <p:ph idx="1"/>
          </p:nvPr>
        </p:nvSpPr>
        <p:spPr>
          <a:xfrm>
            <a:off x="457200" y="1600201"/>
            <a:ext cx="8229600" cy="2548879"/>
          </a:xfrm>
        </p:spPr>
        <p:txBody>
          <a:bodyPr>
            <a:normAutofit fontScale="77500" lnSpcReduction="20000"/>
          </a:bodyPr>
          <a:lstStyle/>
          <a:p>
            <a:r>
              <a:rPr lang="tr-TR" dirty="0" smtClean="0"/>
              <a:t>Birçok insan, hayatının bir döneminde günler veya haftalar süren kısa süreli (akut) uykusuzluk yaşayabilir. Böyle durumlar genellikle stres veya travmatik bir olay sonucunda gözlenir. Ancak bazı insanlar bir ay veya daha uzun süren uzun süreli (kronik) uykusuzluk yaşar. Uykusuzluğun kendisi birincil sorun olabilir veya farklı bir tıbbi durum ya da kullanılan ilaçlar nedeniyle oluşabilir.</a:t>
            </a:r>
            <a:endParaRPr lang="tr-TR" dirty="0"/>
          </a:p>
        </p:txBody>
      </p:sp>
      <p:pic>
        <p:nvPicPr>
          <p:cNvPr id="13314" name="Picture 2" descr="insomnia ile ilgili görsel sonucu">
            <a:hlinkClick r:id="rId2"/>
          </p:cNvPr>
          <p:cNvPicPr>
            <a:picLocks noChangeAspect="1" noChangeArrowheads="1"/>
          </p:cNvPicPr>
          <p:nvPr/>
        </p:nvPicPr>
        <p:blipFill>
          <a:blip r:embed="rId3" cstate="print"/>
          <a:srcRect/>
          <a:stretch>
            <a:fillRect/>
          </a:stretch>
        </p:blipFill>
        <p:spPr bwMode="auto">
          <a:xfrm>
            <a:off x="3491880" y="3933056"/>
            <a:ext cx="5162550" cy="256490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b07dff6f9fa13e13-c55f53639287-suvorexant-insomnia-440 uyhh.jpg"/>
          <p:cNvPicPr>
            <a:picLocks noGrp="1" noChangeAspect="1"/>
          </p:cNvPicPr>
          <p:nvPr>
            <p:ph idx="1"/>
          </p:nvPr>
        </p:nvPicPr>
        <p:blipFill>
          <a:blip r:embed="rId2" cstate="print"/>
          <a:stretch>
            <a:fillRect/>
          </a:stretch>
        </p:blipFill>
        <p:spPr>
          <a:xfrm>
            <a:off x="1043608" y="260648"/>
            <a:ext cx="7344816" cy="597666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UYKUSUZLUK SEMPTOMLARI NELERDİR?</a:t>
            </a:r>
            <a:endParaRPr lang="tr-TR" dirty="0"/>
          </a:p>
        </p:txBody>
      </p:sp>
      <p:sp>
        <p:nvSpPr>
          <p:cNvPr id="3" name="2 İçerik Yer Tutucusu"/>
          <p:cNvSpPr>
            <a:spLocks noGrp="1"/>
          </p:cNvSpPr>
          <p:nvPr>
            <p:ph idx="1"/>
          </p:nvPr>
        </p:nvSpPr>
        <p:spPr>
          <a:xfrm>
            <a:off x="457200" y="1412777"/>
            <a:ext cx="8229600" cy="3456384"/>
          </a:xfrm>
        </p:spPr>
        <p:txBody>
          <a:bodyPr>
            <a:normAutofit fontScale="70000" lnSpcReduction="20000"/>
          </a:bodyPr>
          <a:lstStyle/>
          <a:p>
            <a:r>
              <a:rPr lang="tr-TR" dirty="0" smtClean="0"/>
              <a:t>Uykusuzluk belirtileri şunları içerebilir:</a:t>
            </a:r>
          </a:p>
          <a:p>
            <a:r>
              <a:rPr lang="tr-TR" dirty="0" smtClean="0"/>
              <a:t>Geceleri uykuya dalmakta zorluk</a:t>
            </a:r>
          </a:p>
          <a:p>
            <a:r>
              <a:rPr lang="tr-TR" dirty="0" smtClean="0"/>
              <a:t>Gece uyanmak</a:t>
            </a:r>
          </a:p>
          <a:p>
            <a:r>
              <a:rPr lang="tr-TR" dirty="0" smtClean="0"/>
              <a:t>Çok erken uyanmak</a:t>
            </a:r>
          </a:p>
          <a:p>
            <a:r>
              <a:rPr lang="tr-TR" dirty="0" smtClean="0"/>
              <a:t>Gece uykusundan sonra dinlenmiş hissetmemek</a:t>
            </a:r>
          </a:p>
          <a:p>
            <a:r>
              <a:rPr lang="tr-TR" dirty="0" smtClean="0"/>
              <a:t>Gündüz hissedilen yorgunluk veya uyku hali</a:t>
            </a:r>
          </a:p>
          <a:p>
            <a:r>
              <a:rPr lang="tr-TR" dirty="0" smtClean="0"/>
              <a:t>Sinirlilik, depresyon veya anksiyete</a:t>
            </a:r>
          </a:p>
          <a:p>
            <a:r>
              <a:rPr lang="tr-TR" dirty="0" smtClean="0"/>
              <a:t>Dikkat toplamada, odaklanmada veya hatırlamakta güçlük çekmek</a:t>
            </a:r>
          </a:p>
          <a:p>
            <a:r>
              <a:rPr lang="tr-TR" dirty="0" smtClean="0"/>
              <a:t>Artan hatalar veya kazalar yaşamak</a:t>
            </a:r>
          </a:p>
          <a:p>
            <a:r>
              <a:rPr lang="tr-TR" dirty="0" smtClean="0"/>
              <a:t>Uyku konusunda endişelere sahip olmak</a:t>
            </a:r>
          </a:p>
          <a:p>
            <a:endParaRPr lang="tr-TR" dirty="0"/>
          </a:p>
        </p:txBody>
      </p:sp>
      <p:pic>
        <p:nvPicPr>
          <p:cNvPr id="15362" name="Picture 2" descr="insomnia ile ilgili görsel sonucu">
            <a:hlinkClick r:id="rId2"/>
          </p:cNvPr>
          <p:cNvPicPr>
            <a:picLocks noChangeAspect="1" noChangeArrowheads="1"/>
          </p:cNvPicPr>
          <p:nvPr/>
        </p:nvPicPr>
        <p:blipFill>
          <a:blip r:embed="rId3" cstate="print"/>
          <a:srcRect/>
          <a:stretch>
            <a:fillRect/>
          </a:stretch>
        </p:blipFill>
        <p:spPr bwMode="auto">
          <a:xfrm>
            <a:off x="1115616" y="4941168"/>
            <a:ext cx="6840760" cy="1628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INSOMNIA’NIN NEDENLERİ</a:t>
            </a:r>
            <a:endParaRPr lang="tr-TR" dirty="0"/>
          </a:p>
        </p:txBody>
      </p:sp>
      <p:sp>
        <p:nvSpPr>
          <p:cNvPr id="3" name="2 İçerik Yer Tutucusu"/>
          <p:cNvSpPr>
            <a:spLocks noGrp="1"/>
          </p:cNvSpPr>
          <p:nvPr>
            <p:ph idx="1"/>
          </p:nvPr>
        </p:nvSpPr>
        <p:spPr>
          <a:xfrm>
            <a:off x="457200" y="1412777"/>
            <a:ext cx="8229600" cy="3240360"/>
          </a:xfrm>
        </p:spPr>
        <p:txBody>
          <a:bodyPr>
            <a:normAutofit fontScale="55000" lnSpcReduction="20000"/>
          </a:bodyPr>
          <a:lstStyle/>
          <a:p>
            <a:r>
              <a:rPr lang="tr-TR" b="1" dirty="0" smtClean="0"/>
              <a:t>Fiziksel Nedenler</a:t>
            </a:r>
            <a:br>
              <a:rPr lang="tr-TR" b="1" dirty="0" smtClean="0"/>
            </a:br>
            <a:r>
              <a:rPr lang="tr-TR" b="0" dirty="0" smtClean="0"/>
              <a:t/>
            </a:r>
            <a:br>
              <a:rPr lang="tr-TR" b="0" dirty="0" smtClean="0"/>
            </a:br>
            <a:r>
              <a:rPr lang="tr-TR" b="0" dirty="0" smtClean="0"/>
              <a:t>Genellikle toksik &amp; ağır yiyecekler (et, kızartmalar vb.) tüketmek ve yeterince hareket etmemek, uykusuzluk üzerinde büyük, düşündüğünüzden daha fazla bir etkiye sahiptir. Siz hareket etmediğinizde, vücut gün boyu depolanan negatif enerjiyi serbest bırakamaz ve gün içinde ağır gıdalar tükettiğinizde, tüm enerji sindirim görevlerine yönelir.</a:t>
            </a:r>
          </a:p>
          <a:p>
            <a:r>
              <a:rPr lang="tr-TR" b="1" dirty="0" smtClean="0"/>
              <a:t>Zihinsel Nedenler  </a:t>
            </a:r>
            <a:r>
              <a:rPr lang="tr-TR" dirty="0" smtClean="0"/>
              <a:t>Ne yazık ki aile, ayrılıklar, boşanma, çocuklar, patron, para, vb. gibi geçmiş sorunları düşünmeden duramayız. Bütün bunlar aklımızı fazla düşünme ile meşgul ederek, iyi bir uyku için rahatlamanın önüne geçer.</a:t>
            </a:r>
          </a:p>
          <a:p>
            <a:r>
              <a:rPr lang="tr-TR" b="1" dirty="0" smtClean="0"/>
              <a:t>Ruhsal Nedenler  </a:t>
            </a:r>
            <a:r>
              <a:rPr lang="tr-TR" dirty="0" smtClean="0"/>
              <a:t>Dünyanın her yerinde kesinlikle bizi uyanık tutan bir enerji değişimi bulunuyor.    Çoğumuz bunu hissediyoruz. Ruhumuz da bu değişime ayak uydurmaya çalışıyor. Siz de sabah 3:00 civarında uyanık mısınız?</a:t>
            </a:r>
          </a:p>
          <a:p>
            <a:endParaRPr lang="tr-TR" dirty="0"/>
          </a:p>
        </p:txBody>
      </p:sp>
      <p:pic>
        <p:nvPicPr>
          <p:cNvPr id="16386" name="Picture 2" descr="insomnia ile ilgili görsel sonucu">
            <a:hlinkClick r:id="rId2"/>
          </p:cNvPr>
          <p:cNvPicPr>
            <a:picLocks noChangeAspect="1" noChangeArrowheads="1"/>
          </p:cNvPicPr>
          <p:nvPr/>
        </p:nvPicPr>
        <p:blipFill>
          <a:blip r:embed="rId3" cstate="print"/>
          <a:srcRect/>
          <a:stretch>
            <a:fillRect/>
          </a:stretch>
        </p:blipFill>
        <p:spPr bwMode="auto">
          <a:xfrm>
            <a:off x="1115616" y="4509120"/>
            <a:ext cx="5904656" cy="19442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YETERSİZ UYKUNUN SONUÇLARI</a:t>
            </a:r>
            <a:endParaRPr lang="tr-TR" dirty="0"/>
          </a:p>
        </p:txBody>
      </p:sp>
      <p:sp>
        <p:nvSpPr>
          <p:cNvPr id="3" name="2 İçerik Yer Tutucusu"/>
          <p:cNvSpPr>
            <a:spLocks noGrp="1"/>
          </p:cNvSpPr>
          <p:nvPr>
            <p:ph idx="1"/>
          </p:nvPr>
        </p:nvSpPr>
        <p:spPr>
          <a:xfrm>
            <a:off x="395536" y="1412776"/>
            <a:ext cx="8229600" cy="3052935"/>
          </a:xfrm>
        </p:spPr>
        <p:txBody>
          <a:bodyPr>
            <a:normAutofit fontScale="70000" lnSpcReduction="20000"/>
          </a:bodyPr>
          <a:lstStyle/>
          <a:p>
            <a:pPr>
              <a:buNone/>
            </a:pPr>
            <a:endParaRPr lang="tr-TR" dirty="0"/>
          </a:p>
          <a:p>
            <a:r>
              <a:rPr lang="tr-TR" dirty="0"/>
              <a:t>       Sirkadiyen Ritim, insanın biyolojik aktivitesinin 24 saatlik periyodik dönemidir. Sirkadiyen ritmi yetersiz uyku ile bozduğunuzda, sisteminizde yüksek kan basıncı, açlık hormonları ve kan şekerinde düzensizlik, gen ifadesinde iltihaplanmanın artması, bağışıklık eksitabilitesi, diyabet, kanser riski, stres 7,  ve pek çok olumsuz sonuç ortaya çıkmaya başlar. Tıpkı, normalde derin uyku sırasında hipofiz bezi tarafından salgılanan büyüme hormonu üretimine müdahale edilmesi sonucu ortaya çıkan erken yaşlanma gibi.</a:t>
            </a:r>
          </a:p>
          <a:p>
            <a:endParaRPr lang="tr-TR" dirty="0"/>
          </a:p>
        </p:txBody>
      </p:sp>
      <p:pic>
        <p:nvPicPr>
          <p:cNvPr id="18434" name="Picture 2" descr="insomnia ile ilgili görsel sonucu">
            <a:hlinkClick r:id="rId2"/>
          </p:cNvPr>
          <p:cNvPicPr>
            <a:picLocks noChangeAspect="1" noChangeArrowheads="1"/>
          </p:cNvPicPr>
          <p:nvPr/>
        </p:nvPicPr>
        <p:blipFill>
          <a:blip r:embed="rId3" cstate="print"/>
          <a:srcRect/>
          <a:stretch>
            <a:fillRect/>
          </a:stretch>
        </p:blipFill>
        <p:spPr bwMode="auto">
          <a:xfrm>
            <a:off x="2051720" y="4077072"/>
            <a:ext cx="5328592" cy="25202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İYİLEŞTİRİCİ ÇÖZÜMLER</a:t>
            </a:r>
            <a:endParaRPr lang="tr-TR" dirty="0"/>
          </a:p>
        </p:txBody>
      </p:sp>
      <p:sp>
        <p:nvSpPr>
          <p:cNvPr id="3" name="2 İçerik Yer Tutucusu"/>
          <p:cNvSpPr>
            <a:spLocks noGrp="1"/>
          </p:cNvSpPr>
          <p:nvPr>
            <p:ph idx="1"/>
          </p:nvPr>
        </p:nvSpPr>
        <p:spPr>
          <a:xfrm>
            <a:off x="457200" y="1600201"/>
            <a:ext cx="8229600" cy="1972815"/>
          </a:xfrm>
        </p:spPr>
        <p:txBody>
          <a:bodyPr>
            <a:normAutofit fontScale="70000" lnSpcReduction="20000"/>
          </a:bodyPr>
          <a:lstStyle/>
          <a:p>
            <a:r>
              <a:rPr lang="tr-TR" b="1" dirty="0"/>
              <a:t>Temiz beslenme – Erken yenen akşam yemeği</a:t>
            </a:r>
            <a:br>
              <a:rPr lang="tr-TR" b="1" dirty="0"/>
            </a:br>
            <a:r>
              <a:rPr lang="tr-TR" dirty="0"/>
              <a:t>Daha fazla oranda alkali ve doğal yiyecek tüketmek ve akşam yemeğini yatmadan en az 3 saat önce yemek sindirim sisteminizin gece boyunca yorulmasını önler ve böylece daha iyi uyursunuz. GDO, MSG ve katkı maddeleri içeren toksik yiyecekler yemek biyokimyamıza zarar verir ve metabolizmamızı bozar.</a:t>
            </a:r>
          </a:p>
        </p:txBody>
      </p:sp>
      <p:sp>
        <p:nvSpPr>
          <p:cNvPr id="4" name="3 Dikdörtgen"/>
          <p:cNvSpPr/>
          <p:nvPr/>
        </p:nvSpPr>
        <p:spPr>
          <a:xfrm>
            <a:off x="755576" y="3356992"/>
            <a:ext cx="7200800" cy="3139321"/>
          </a:xfrm>
          <a:prstGeom prst="rect">
            <a:avLst/>
          </a:prstGeom>
        </p:spPr>
        <p:txBody>
          <a:bodyPr wrap="square">
            <a:spAutoFit/>
          </a:bodyPr>
          <a:lstStyle/>
          <a:p>
            <a:r>
              <a:rPr lang="tr-TR" b="1" dirty="0"/>
              <a:t>Ilık duş</a:t>
            </a:r>
            <a:br>
              <a:rPr lang="tr-TR" b="1" dirty="0"/>
            </a:br>
            <a:r>
              <a:rPr lang="tr-TR" dirty="0"/>
              <a:t>Sizi rahatlatır ve bedeninizi uykuya hazırlar.</a:t>
            </a:r>
            <a:br>
              <a:rPr lang="tr-TR" dirty="0"/>
            </a:br>
            <a:r>
              <a:rPr lang="tr-TR" dirty="0"/>
              <a:t/>
            </a:r>
            <a:br>
              <a:rPr lang="tr-TR" dirty="0"/>
            </a:br>
            <a:r>
              <a:rPr lang="tr-TR" b="1" dirty="0"/>
              <a:t>Tam karanlık</a:t>
            </a:r>
            <a:br>
              <a:rPr lang="tr-TR" b="1" dirty="0"/>
            </a:br>
            <a:r>
              <a:rPr lang="tr-TR" dirty="0"/>
              <a:t>En küçük miktarda ışık bile uykunuzu etkileyebilir. Yani odanızı tamamen karanlık tutun. Araştırmacılar, kör insanlarda 20 mg melatonin bulunduğunu söylüyor!</a:t>
            </a:r>
          </a:p>
          <a:p>
            <a:r>
              <a:rPr lang="tr-TR" b="1" dirty="0"/>
              <a:t>Melatonin hapları</a:t>
            </a:r>
            <a:br>
              <a:rPr lang="tr-TR" b="1" dirty="0"/>
            </a:br>
            <a:r>
              <a:rPr lang="tr-TR" dirty="0"/>
              <a:t>Melatonin takviyesi kullanabilirsiniz. Gerçek etkiyi görmek için art arda 2-3 hafta kullanmanız gerekir. Takviyeleri 3-5 mg ila 20 mg gibi artan miktarlarda kullanabilirsiniz!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İYİLEŞTİRİCİ ÇÖZÜMLER</a:t>
            </a:r>
            <a:endParaRPr lang="tr-TR" dirty="0"/>
          </a:p>
        </p:txBody>
      </p:sp>
      <p:sp>
        <p:nvSpPr>
          <p:cNvPr id="3" name="2 İçerik Yer Tutucusu"/>
          <p:cNvSpPr>
            <a:spLocks noGrp="1"/>
          </p:cNvSpPr>
          <p:nvPr>
            <p:ph idx="1"/>
          </p:nvPr>
        </p:nvSpPr>
        <p:spPr>
          <a:xfrm>
            <a:off x="457200" y="1412777"/>
            <a:ext cx="8229600" cy="3240359"/>
          </a:xfrm>
        </p:spPr>
        <p:txBody>
          <a:bodyPr>
            <a:normAutofit fontScale="55000" lnSpcReduction="20000"/>
          </a:bodyPr>
          <a:lstStyle/>
          <a:p>
            <a:r>
              <a:rPr lang="tr-TR" b="1" dirty="0"/>
              <a:t>Dijital cihaz veya elektronikler yok</a:t>
            </a:r>
            <a:br>
              <a:rPr lang="tr-TR" b="1" dirty="0"/>
            </a:br>
            <a:r>
              <a:rPr lang="tr-TR" dirty="0"/>
              <a:t>Bu cihazlar pineal bezinizin melatonin ve serotonin üretimini bozabilir ve neredeyse tüm kronik hastalıkların merkezinde yer alan mitokondriyal hasar ve işlev bozukluğuna önemli derecede katkı sağlar. Yani artık yatak odasında televizyon, bilgisayar veya telefon ve alarm saati yok! </a:t>
            </a:r>
            <a:r>
              <a:rPr lang="tr-TR" b="1" dirty="0"/>
              <a:t>Yüksek alarmlı saatler kullanmaktan kaçının.</a:t>
            </a:r>
            <a:r>
              <a:rPr lang="tr-TR" dirty="0"/>
              <a:t> Aniden uyanmak vücudunuz için çok streslidir.</a:t>
            </a:r>
          </a:p>
          <a:p>
            <a:r>
              <a:rPr lang="tr-TR" b="1" dirty="0"/>
              <a:t>Magnezyum</a:t>
            </a:r>
            <a:br>
              <a:rPr lang="tr-TR" b="1" dirty="0"/>
            </a:br>
            <a:r>
              <a:rPr lang="tr-TR" dirty="0"/>
              <a:t>Vücuttaki gevşemeyi artırır ve sizi uyandırabilecek adale çekilmelerini önler. Vücudumuzun ihtiyaç duyduğu çok önemli bir mineraldir. Magnezyum eksikliği, metabolizmada depresyon, kabızlık vb. 27 farklı sağlık durumuna neden olabilir.</a:t>
            </a:r>
          </a:p>
          <a:p>
            <a:r>
              <a:rPr lang="tr-TR" b="1" dirty="0"/>
              <a:t>Doğru yastık ve şilte kullanmak</a:t>
            </a:r>
            <a:br>
              <a:rPr lang="tr-TR" b="1" dirty="0"/>
            </a:br>
            <a:r>
              <a:rPr lang="tr-TR" dirty="0"/>
              <a:t>Doğru şilte ve yastığı seçmek önemlidir. Çünkü vücut pozisyonunuz uyku kalitenizi de fazlasıyla etkiler. Birçok markanın bunun için iyi seçenekleri bulunmaktadır.</a:t>
            </a:r>
          </a:p>
          <a:p>
            <a:endParaRPr lang="tr-TR" dirty="0"/>
          </a:p>
        </p:txBody>
      </p:sp>
      <p:pic>
        <p:nvPicPr>
          <p:cNvPr id="19458" name="Picture 2" descr="insomnia ile ilgili görsel sonucu">
            <a:hlinkClick r:id="rId2"/>
          </p:cNvPr>
          <p:cNvPicPr>
            <a:picLocks noChangeAspect="1" noChangeArrowheads="1"/>
          </p:cNvPicPr>
          <p:nvPr/>
        </p:nvPicPr>
        <p:blipFill>
          <a:blip r:embed="rId3" cstate="print"/>
          <a:srcRect/>
          <a:stretch>
            <a:fillRect/>
          </a:stretch>
        </p:blipFill>
        <p:spPr bwMode="auto">
          <a:xfrm>
            <a:off x="1331640" y="4653136"/>
            <a:ext cx="6336704" cy="191683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İYİLEŞTİRİCİ ÇÖZÜMLER</a:t>
            </a:r>
            <a:endParaRPr lang="tr-TR" dirty="0"/>
          </a:p>
        </p:txBody>
      </p:sp>
      <p:sp>
        <p:nvSpPr>
          <p:cNvPr id="3" name="2 İçerik Yer Tutucusu"/>
          <p:cNvSpPr>
            <a:spLocks noGrp="1"/>
          </p:cNvSpPr>
          <p:nvPr>
            <p:ph idx="1"/>
          </p:nvPr>
        </p:nvSpPr>
        <p:spPr>
          <a:xfrm>
            <a:off x="457200" y="1196753"/>
            <a:ext cx="8229600" cy="3600399"/>
          </a:xfrm>
        </p:spPr>
        <p:txBody>
          <a:bodyPr>
            <a:normAutofit fontScale="55000" lnSpcReduction="20000"/>
          </a:bodyPr>
          <a:lstStyle/>
          <a:p>
            <a:r>
              <a:rPr lang="tr-TR" b="1" dirty="0"/>
              <a:t>21-22 °C. sıcaklık</a:t>
            </a:r>
            <a:br>
              <a:rPr lang="tr-TR" b="1" dirty="0"/>
            </a:br>
            <a:r>
              <a:rPr lang="tr-TR" dirty="0"/>
              <a:t>Uyuduğunuz oda çok sıcak ya da çok soğuk olmamalıdır. İdeal sıcaklık 21-22 °C.</a:t>
            </a:r>
            <a:r>
              <a:rPr lang="tr-TR" dirty="0" err="1"/>
              <a:t>dir</a:t>
            </a:r>
            <a:r>
              <a:rPr lang="tr-TR" dirty="0"/>
              <a:t>.</a:t>
            </a:r>
          </a:p>
          <a:p>
            <a:r>
              <a:rPr lang="tr-TR" b="1" dirty="0"/>
              <a:t>Sessizlik</a:t>
            </a:r>
            <a:br>
              <a:rPr lang="tr-TR" b="1" dirty="0"/>
            </a:br>
            <a:r>
              <a:rPr lang="tr-TR" dirty="0"/>
              <a:t>Tıpkı sıcaklık ve ışık gibi, ses de sizi uyanık tutan, rahatsız edici bir faktör olabilir. Ucuz bir çifti kulak tıkacı çoğu gürültüyü ortadan kaldırabilir.</a:t>
            </a:r>
          </a:p>
          <a:p>
            <a:r>
              <a:rPr lang="tr-TR" b="1" dirty="0"/>
              <a:t>22:00-22:30’da uyumak</a:t>
            </a:r>
            <a:br>
              <a:rPr lang="tr-TR" b="1" dirty="0"/>
            </a:br>
            <a:r>
              <a:rPr lang="tr-TR" dirty="0"/>
              <a:t>Her gece saat 22:00-22:30 arasında yatakta olmaya çalışın. Vücudunuz (özellikle adrenal sisteminiz) saat 23:00 ile 01:00 arasında yeniden şarj olur.</a:t>
            </a:r>
          </a:p>
          <a:p>
            <a:r>
              <a:rPr lang="tr-TR" b="1" dirty="0"/>
              <a:t>Brainwave Uygulaması 35 Binaural</a:t>
            </a:r>
            <a:br>
              <a:rPr lang="tr-TR" b="1" dirty="0"/>
            </a:br>
            <a:r>
              <a:rPr lang="tr-TR" dirty="0"/>
              <a:t>Beyninizi uyku hali olan alfa durumuna geçirmeye yardımcı olan ses titreşimleriyle yapılan bir uygulamadır.</a:t>
            </a:r>
          </a:p>
          <a:p>
            <a:r>
              <a:rPr lang="tr-TR" b="1" dirty="0"/>
              <a:t>İçeceklerden kaçının</a:t>
            </a:r>
            <a:r>
              <a:rPr lang="tr-TR" dirty="0"/>
              <a:t/>
            </a:r>
            <a:br>
              <a:rPr lang="tr-TR" dirty="0"/>
            </a:br>
            <a:r>
              <a:rPr lang="tr-TR" dirty="0"/>
              <a:t>Alkol ve kafein gibi rahatsız edici maddeler ve hatta su bile tuvalete gitmek için uyanmanıza neden olabilir. Bu yüzden yatmadan 2 saat önce sıvı almayı bırakın.</a:t>
            </a:r>
          </a:p>
          <a:p>
            <a:endParaRPr lang="tr-TR" dirty="0"/>
          </a:p>
        </p:txBody>
      </p:sp>
      <p:pic>
        <p:nvPicPr>
          <p:cNvPr id="22530" name="Picture 2" descr="insomnia ile ilgili görsel sonucu">
            <a:hlinkClick r:id="rId2"/>
          </p:cNvPr>
          <p:cNvPicPr>
            <a:picLocks noChangeAspect="1" noChangeArrowheads="1"/>
          </p:cNvPicPr>
          <p:nvPr/>
        </p:nvPicPr>
        <p:blipFill>
          <a:blip r:embed="rId3" cstate="print"/>
          <a:srcRect/>
          <a:stretch>
            <a:fillRect/>
          </a:stretch>
        </p:blipFill>
        <p:spPr bwMode="auto">
          <a:xfrm>
            <a:off x="1259632" y="4653136"/>
            <a:ext cx="6840760" cy="20162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İYİLEŞTİRİCİ ÇÖZÜMLER</a:t>
            </a:r>
            <a:endParaRPr lang="tr-TR" dirty="0"/>
          </a:p>
        </p:txBody>
      </p:sp>
      <p:sp>
        <p:nvSpPr>
          <p:cNvPr id="3" name="2 İçerik Yer Tutucusu"/>
          <p:cNvSpPr>
            <a:spLocks noGrp="1"/>
          </p:cNvSpPr>
          <p:nvPr>
            <p:ph idx="1"/>
          </p:nvPr>
        </p:nvSpPr>
        <p:spPr>
          <a:xfrm>
            <a:off x="457200" y="1340769"/>
            <a:ext cx="8229600" cy="3528391"/>
          </a:xfrm>
        </p:spPr>
        <p:txBody>
          <a:bodyPr>
            <a:normAutofit fontScale="55000" lnSpcReduction="20000"/>
          </a:bodyPr>
          <a:lstStyle/>
          <a:p>
            <a:r>
              <a:rPr lang="tr-TR" b="1" dirty="0"/>
              <a:t>Rahatlatıcı müzik</a:t>
            </a:r>
            <a:r>
              <a:rPr lang="tr-TR" dirty="0"/>
              <a:t/>
            </a:r>
            <a:br>
              <a:rPr lang="tr-TR" dirty="0"/>
            </a:br>
            <a:r>
              <a:rPr lang="tr-TR" dirty="0"/>
              <a:t>Yatmadan önce açacağınız hafif, rahatlatıcı bir müzik size yardımcı olabilir. Bazı insanlar okyanus ya da orman sesi gibi doğa seslerini uyumak için yatıştırıcı bulmaktadır.</a:t>
            </a:r>
          </a:p>
          <a:p>
            <a:r>
              <a:rPr lang="tr-TR" b="1" dirty="0" err="1"/>
              <a:t>Yin</a:t>
            </a:r>
            <a:r>
              <a:rPr lang="tr-TR" b="1" dirty="0"/>
              <a:t> Yoga</a:t>
            </a:r>
            <a:br>
              <a:rPr lang="tr-TR" b="1" dirty="0"/>
            </a:br>
            <a:r>
              <a:rPr lang="tr-TR" dirty="0"/>
              <a:t>Kaslardaki gerilimi serbest bırakır ve kesinlikle daha pürüzsüz bir uykuya yardımcı olur.</a:t>
            </a:r>
          </a:p>
          <a:p>
            <a:r>
              <a:rPr lang="tr-TR" b="1" dirty="0"/>
              <a:t>Sirkadiyen saatinizi sıfırlamak</a:t>
            </a:r>
            <a:br>
              <a:rPr lang="tr-TR" b="1" dirty="0"/>
            </a:br>
            <a:r>
              <a:rPr lang="tr-TR" dirty="0"/>
              <a:t>Ana saatinizi “ayarlamak” için sabah ve / veya öğle saatleri, güneş ışığına maruz kalın ve aynı nedenden dolayı gün batımından sonra mavi ışıktan kaçının.</a:t>
            </a:r>
          </a:p>
          <a:p>
            <a:r>
              <a:rPr lang="tr-TR" b="1" dirty="0"/>
              <a:t>Günlük tutmak</a:t>
            </a:r>
            <a:br>
              <a:rPr lang="tr-TR" b="1" dirty="0"/>
            </a:br>
            <a:r>
              <a:rPr lang="tr-TR" dirty="0"/>
              <a:t>Daha iyi uyumak için, yatmadan önce ertesi gün ile ilgili düşüncelerinizi, hedeflerinizi yazarak zihninizi boşaltabilirsiniz.</a:t>
            </a:r>
          </a:p>
          <a:p>
            <a:endParaRPr lang="tr-TR" dirty="0"/>
          </a:p>
        </p:txBody>
      </p:sp>
      <p:pic>
        <p:nvPicPr>
          <p:cNvPr id="23554" name="Picture 2" descr="insomnia ile ilgili görsel sonucu">
            <a:hlinkClick r:id="rId2"/>
          </p:cNvPr>
          <p:cNvPicPr>
            <a:picLocks noChangeAspect="1" noChangeArrowheads="1"/>
          </p:cNvPicPr>
          <p:nvPr/>
        </p:nvPicPr>
        <p:blipFill>
          <a:blip r:embed="rId3" cstate="print"/>
          <a:srcRect/>
          <a:stretch>
            <a:fillRect/>
          </a:stretch>
        </p:blipFill>
        <p:spPr bwMode="auto">
          <a:xfrm>
            <a:off x="1403648" y="4653136"/>
            <a:ext cx="6192688" cy="2016224"/>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TotalTime>
  <Words>1056</Words>
  <Application>Microsoft Office PowerPoint</Application>
  <PresentationFormat>Ekran Gösterisi (4:3)</PresentationFormat>
  <Paragraphs>89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INSOMNIA</vt:lpstr>
      <vt:lpstr>INSOMNIA</vt:lpstr>
      <vt:lpstr>UYKUSUZLUK SEMPTOMLARI NELERDİR?</vt:lpstr>
      <vt:lpstr>INSOMNIA’NIN NEDENLERİ</vt:lpstr>
      <vt:lpstr>YETERSİZ UYKUNUN SONUÇLARI</vt:lpstr>
      <vt:lpstr>İYİLEŞTİRİCİ ÇÖZÜMLER</vt:lpstr>
      <vt:lpstr>İYİLEŞTİRİCİ ÇÖZÜMLER</vt:lpstr>
      <vt:lpstr>İYİLEŞTİRİCİ ÇÖZÜMLER</vt:lpstr>
      <vt:lpstr>İYİLEŞTİRİCİ ÇÖZÜMLER</vt:lpstr>
      <vt:lpstr>UYKU HAPLARI ŞU DURUMLARDA KULLANILABİLİR:</vt:lpstr>
      <vt:lpstr>UYKU BOZUKLUKLARI BİRİMİ OLAN HASTANELER</vt:lpstr>
      <vt:lpstr>INSOMNIA ÇEŞİTLERİ</vt:lpstr>
      <vt:lpstr>İnsomnia Hastalığının Teşhisi İçin Uygulanacak Testler</vt:lpstr>
      <vt:lpstr>INSOMNIA TEDAVİSİ</vt:lpstr>
      <vt:lpstr>INSOMNIA TEDAVİSİ</vt:lpstr>
      <vt:lpstr>GEÇ INSOMNIA YA DA SABAHLARI ERKEN UYANMAK</vt:lpstr>
      <vt:lpstr>Uyku testi – Polisomnografi</vt:lpstr>
      <vt:lpstr>Uyku testi – Polisomnografi nasıl yapılır ?</vt:lpstr>
      <vt:lpstr>Slayt 19</vt:lpstr>
      <vt:lpstr>Slayt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INSOMNIA</dc:title>
  <dc:creator>user</dc:creator>
  <cp:lastModifiedBy>user</cp:lastModifiedBy>
  <cp:revision>12</cp:revision>
  <dcterms:created xsi:type="dcterms:W3CDTF">2019-12-14T19:26:38Z</dcterms:created>
  <dcterms:modified xsi:type="dcterms:W3CDTF">2019-12-14T21:20:57Z</dcterms:modified>
</cp:coreProperties>
</file>