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69" r:id="rId2"/>
    <p:sldId id="256" r:id="rId3"/>
    <p:sldId id="268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70" r:id="rId1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15" autoAdjust="0"/>
    <p:restoredTop sz="94803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418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Başlık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16" name="15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27.12.2019</a:t>
            </a:fld>
            <a:endParaRPr lang="tr-TR"/>
          </a:p>
        </p:txBody>
      </p:sp>
      <p:sp>
        <p:nvSpPr>
          <p:cNvPr id="2" name="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5" name="14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7" name="26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27.12.2019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etin Yer Tutucusu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9" name="18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27.12.2019</a:t>
            </a:fld>
            <a:endParaRPr lang="tr-TR"/>
          </a:p>
        </p:txBody>
      </p:sp>
      <p:sp>
        <p:nvSpPr>
          <p:cNvPr id="11" name="10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Başlık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Başlık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4" name="13 İçerik Yer Tutucusu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27.12.2019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1" name="3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Başlık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25" name="24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8" name="27 İçerik Yer Tutucusu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29 Başlık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2" name="1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27.12.2019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27.12.2019</a:t>
            </a:fld>
            <a:endParaRPr lang="tr-TR"/>
          </a:p>
        </p:txBody>
      </p:sp>
      <p:sp>
        <p:nvSpPr>
          <p:cNvPr id="24" name="2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Başlık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6" name="25 Metin Yer Tutucusu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13 İçerik Yer Tutucusu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27.12.2019</a:t>
            </a:fld>
            <a:endParaRPr lang="tr-TR"/>
          </a:p>
        </p:txBody>
      </p:sp>
      <p:sp>
        <p:nvSpPr>
          <p:cNvPr id="29" name="2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Resim Yer Tutucusu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1" name="3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7" name="16 Başlık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6" name="25 Metin Yer Tutucusu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Metin Yer Tutucusu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1" name="10 Veri Yer Tutucusu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27.12.2019</a:t>
            </a:fld>
            <a:endParaRPr lang="tr-TR"/>
          </a:p>
        </p:txBody>
      </p:sp>
      <p:sp>
        <p:nvSpPr>
          <p:cNvPr id="28" name="27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Başlık Yer Tutucusu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Obstruktif</a:t>
            </a:r>
            <a:r>
              <a:rPr lang="tr-TR" dirty="0" smtClean="0"/>
              <a:t> uyku </a:t>
            </a:r>
            <a:r>
              <a:rPr lang="tr-TR" dirty="0" err="1" smtClean="0"/>
              <a:t>apnesi</a:t>
            </a:r>
            <a:r>
              <a:rPr lang="tr-TR" dirty="0" smtClean="0"/>
              <a:t> sendromu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tx1"/>
                </a:solidFill>
              </a:rPr>
              <a:t>Uyku </a:t>
            </a:r>
            <a:r>
              <a:rPr lang="tr-TR" b="1" dirty="0" err="1" smtClean="0">
                <a:solidFill>
                  <a:schemeClr val="tx1"/>
                </a:solidFill>
              </a:rPr>
              <a:t>Apnesi</a:t>
            </a:r>
            <a:r>
              <a:rPr lang="tr-TR" b="1" dirty="0" smtClean="0">
                <a:solidFill>
                  <a:schemeClr val="tx1"/>
                </a:solidFill>
              </a:rPr>
              <a:t> Tipleri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Belirtiler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Nedenler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Tanı 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Tedavi Yöntemleri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Uyku </a:t>
            </a:r>
            <a:r>
              <a:rPr lang="tr-TR" b="1" dirty="0" err="1" smtClean="0"/>
              <a:t>apnesi</a:t>
            </a:r>
            <a:r>
              <a:rPr lang="tr-TR" b="1" dirty="0" smtClean="0"/>
              <a:t> tedavi yöntemleri: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tx1"/>
                </a:solidFill>
              </a:rPr>
              <a:t>Üst solunum yollarındaki ileri derecedeki darlıklar cerrahi tedavi gerektirebilir. İleri derecede olan uyku </a:t>
            </a:r>
            <a:r>
              <a:rPr lang="tr-TR" b="1" dirty="0" err="1" smtClean="0">
                <a:solidFill>
                  <a:schemeClr val="tx1"/>
                </a:solidFill>
              </a:rPr>
              <a:t>apnesi</a:t>
            </a:r>
            <a:r>
              <a:rPr lang="tr-TR" b="1" dirty="0" smtClean="0">
                <a:solidFill>
                  <a:schemeClr val="tx1"/>
                </a:solidFill>
              </a:rPr>
              <a:t> tedavisi için pozitif hava basıncı veren CPAP isimli cihaz kullanılır. Bu cihazlar uyku esnasında üst hava yollarını devamlı açık tutarak </a:t>
            </a:r>
            <a:r>
              <a:rPr lang="tr-TR" b="1" dirty="0" err="1" smtClean="0">
                <a:solidFill>
                  <a:schemeClr val="tx1"/>
                </a:solidFill>
              </a:rPr>
              <a:t>apneyi</a:t>
            </a:r>
            <a:r>
              <a:rPr lang="tr-TR" b="1" dirty="0" smtClean="0">
                <a:solidFill>
                  <a:schemeClr val="tx1"/>
                </a:solidFill>
              </a:rPr>
              <a:t> engeller. Cihaz silikon bir hava maskesi vasıtasıyla kullanılır. Böylece horlama tedavisi de sağlanmış olur.</a:t>
            </a:r>
            <a:endParaRPr lang="tr-TR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071546"/>
            <a:ext cx="8686800" cy="4525963"/>
          </a:xfrm>
        </p:spPr>
        <p:txBody>
          <a:bodyPr>
            <a:normAutofit fontScale="85000" lnSpcReduction="20000"/>
          </a:bodyPr>
          <a:lstStyle/>
          <a:p>
            <a:r>
              <a:rPr lang="tr-TR" b="1" dirty="0" err="1" smtClean="0">
                <a:solidFill>
                  <a:schemeClr val="tx1"/>
                </a:solidFill>
              </a:rPr>
              <a:t>Polisomnografi</a:t>
            </a:r>
            <a:r>
              <a:rPr lang="tr-TR" b="1" dirty="0" smtClean="0">
                <a:solidFill>
                  <a:schemeClr val="tx1"/>
                </a:solidFill>
              </a:rPr>
              <a:t>, </a:t>
            </a:r>
            <a:r>
              <a:rPr lang="tr-TR" b="1" dirty="0" err="1" smtClean="0">
                <a:solidFill>
                  <a:schemeClr val="tx1"/>
                </a:solidFill>
              </a:rPr>
              <a:t>Obstrüktif</a:t>
            </a:r>
            <a:r>
              <a:rPr lang="tr-TR" b="1" dirty="0" smtClean="0">
                <a:solidFill>
                  <a:schemeClr val="tx1"/>
                </a:solidFill>
              </a:rPr>
              <a:t> Uyku </a:t>
            </a:r>
            <a:r>
              <a:rPr lang="tr-TR" b="1" dirty="0" err="1" smtClean="0">
                <a:solidFill>
                  <a:schemeClr val="tx1"/>
                </a:solidFill>
              </a:rPr>
              <a:t>Apnesi’nin</a:t>
            </a:r>
            <a:r>
              <a:rPr lang="tr-TR" b="1" dirty="0" smtClean="0">
                <a:solidFill>
                  <a:schemeClr val="tx1"/>
                </a:solidFill>
              </a:rPr>
              <a:t> teşhisinde, şiddetinin değerlendirilmesinde, tedavinin planlanmasında ve takibinde en önemli inceleme yöntemidir </a:t>
            </a:r>
            <a:r>
              <a:rPr lang="tr-TR" b="1" dirty="0" smtClean="0"/>
              <a:t>.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>
                <a:solidFill>
                  <a:schemeClr val="tx1"/>
                </a:solidFill>
              </a:rPr>
              <a:t>EEG (</a:t>
            </a:r>
            <a:r>
              <a:rPr lang="tr-TR" dirty="0" err="1" smtClean="0">
                <a:solidFill>
                  <a:schemeClr val="tx1"/>
                </a:solidFill>
              </a:rPr>
              <a:t>Elektroensefalogram</a:t>
            </a:r>
            <a:r>
              <a:rPr lang="tr-TR" dirty="0" smtClean="0">
                <a:solidFill>
                  <a:schemeClr val="tx1"/>
                </a:solidFill>
              </a:rPr>
              <a:t>) </a:t>
            </a:r>
            <a:br>
              <a:rPr lang="tr-TR" dirty="0" smtClean="0">
                <a:solidFill>
                  <a:schemeClr val="tx1"/>
                </a:solidFill>
              </a:rPr>
            </a:br>
            <a:r>
              <a:rPr lang="tr-TR" dirty="0" smtClean="0">
                <a:solidFill>
                  <a:schemeClr val="tx1"/>
                </a:solidFill>
              </a:rPr>
              <a:t>• EOG (Sağ ve sol elektro-</a:t>
            </a:r>
            <a:r>
              <a:rPr lang="tr-TR" dirty="0" err="1" smtClean="0">
                <a:solidFill>
                  <a:schemeClr val="tx1"/>
                </a:solidFill>
              </a:rPr>
              <a:t>okülogram</a:t>
            </a:r>
            <a:r>
              <a:rPr lang="tr-TR" dirty="0" smtClean="0">
                <a:solidFill>
                  <a:schemeClr val="tx1"/>
                </a:solidFill>
              </a:rPr>
              <a:t>) </a:t>
            </a:r>
            <a:br>
              <a:rPr lang="tr-TR" dirty="0" smtClean="0">
                <a:solidFill>
                  <a:schemeClr val="tx1"/>
                </a:solidFill>
              </a:rPr>
            </a:br>
            <a:r>
              <a:rPr lang="tr-TR" dirty="0" smtClean="0">
                <a:solidFill>
                  <a:schemeClr val="tx1"/>
                </a:solidFill>
              </a:rPr>
              <a:t>• EMG </a:t>
            </a:r>
            <a:r>
              <a:rPr lang="tr-TR" dirty="0" err="1" smtClean="0">
                <a:solidFill>
                  <a:schemeClr val="tx1"/>
                </a:solidFill>
              </a:rPr>
              <a:t>Submental</a:t>
            </a:r>
            <a:r>
              <a:rPr lang="tr-TR" dirty="0" smtClean="0">
                <a:solidFill>
                  <a:schemeClr val="tx1"/>
                </a:solidFill>
              </a:rPr>
              <a:t> ve </a:t>
            </a:r>
            <a:r>
              <a:rPr lang="tr-TR" dirty="0" err="1" smtClean="0">
                <a:solidFill>
                  <a:schemeClr val="tx1"/>
                </a:solidFill>
              </a:rPr>
              <a:t>Tibial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br>
              <a:rPr lang="tr-TR" dirty="0" smtClean="0">
                <a:solidFill>
                  <a:schemeClr val="tx1"/>
                </a:solidFill>
              </a:rPr>
            </a:br>
            <a:r>
              <a:rPr lang="tr-TR" dirty="0" smtClean="0">
                <a:solidFill>
                  <a:schemeClr val="tx1"/>
                </a:solidFill>
              </a:rPr>
              <a:t>• Nazal / Oral hava akımı </a:t>
            </a:r>
            <a:br>
              <a:rPr lang="tr-TR" dirty="0" smtClean="0">
                <a:solidFill>
                  <a:schemeClr val="tx1"/>
                </a:solidFill>
              </a:rPr>
            </a:br>
            <a:r>
              <a:rPr lang="tr-TR" dirty="0" smtClean="0">
                <a:solidFill>
                  <a:schemeClr val="tx1"/>
                </a:solidFill>
              </a:rPr>
              <a:t>• Solunum hareketleri </a:t>
            </a:r>
            <a:br>
              <a:rPr lang="tr-TR" dirty="0" smtClean="0">
                <a:solidFill>
                  <a:schemeClr val="tx1"/>
                </a:solidFill>
              </a:rPr>
            </a:br>
            <a:r>
              <a:rPr lang="tr-TR" dirty="0" smtClean="0">
                <a:solidFill>
                  <a:schemeClr val="tx1"/>
                </a:solidFill>
              </a:rPr>
              <a:t>• Oksijen </a:t>
            </a:r>
            <a:r>
              <a:rPr lang="tr-TR" dirty="0" err="1" smtClean="0">
                <a:solidFill>
                  <a:schemeClr val="tx1"/>
                </a:solidFill>
              </a:rPr>
              <a:t>satürasyon</a:t>
            </a:r>
            <a:r>
              <a:rPr lang="tr-TR" dirty="0" smtClean="0">
                <a:solidFill>
                  <a:schemeClr val="tx1"/>
                </a:solidFill>
              </a:rPr>
              <a:t> seviyesi </a:t>
            </a:r>
            <a:br>
              <a:rPr lang="tr-TR" dirty="0" smtClean="0">
                <a:solidFill>
                  <a:schemeClr val="tx1"/>
                </a:solidFill>
              </a:rPr>
            </a:br>
            <a:r>
              <a:rPr lang="tr-TR" dirty="0" smtClean="0">
                <a:solidFill>
                  <a:schemeClr val="tx1"/>
                </a:solidFill>
              </a:rPr>
              <a:t>• </a:t>
            </a:r>
            <a:r>
              <a:rPr lang="tr-TR" dirty="0" err="1" smtClean="0">
                <a:solidFill>
                  <a:schemeClr val="tx1"/>
                </a:solidFill>
              </a:rPr>
              <a:t>Elektrokardiogram</a:t>
            </a:r>
            <a:r>
              <a:rPr lang="tr-TR" dirty="0" smtClean="0">
                <a:solidFill>
                  <a:schemeClr val="tx1"/>
                </a:solidFill>
              </a:rPr>
              <a:t> (EKG) </a:t>
            </a:r>
            <a:br>
              <a:rPr lang="tr-TR" dirty="0" smtClean="0">
                <a:solidFill>
                  <a:schemeClr val="tx1"/>
                </a:solidFill>
              </a:rPr>
            </a:br>
            <a:r>
              <a:rPr lang="tr-TR" dirty="0" smtClean="0">
                <a:solidFill>
                  <a:schemeClr val="tx1"/>
                </a:solidFill>
              </a:rPr>
              <a:t>• Pozisyon</a:t>
            </a:r>
            <a:endParaRPr lang="tr-TR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İçerik Yer Tutucusu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304698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b="1" dirty="0" err="1" smtClean="0">
                <a:solidFill>
                  <a:schemeClr val="tx1"/>
                </a:solidFill>
              </a:rPr>
              <a:t>OSAS’a</a:t>
            </a:r>
            <a:r>
              <a:rPr lang="tr-TR" b="1" dirty="0" smtClean="0">
                <a:solidFill>
                  <a:schemeClr val="tx1"/>
                </a:solidFill>
              </a:rPr>
              <a:t> sıklıkla hipertansiyon başta olmak üzere, </a:t>
            </a:r>
            <a:r>
              <a:rPr lang="tr-TR" b="1" dirty="0" err="1" smtClean="0">
                <a:solidFill>
                  <a:schemeClr val="tx1"/>
                </a:solidFill>
              </a:rPr>
              <a:t>konjestif</a:t>
            </a:r>
            <a:r>
              <a:rPr lang="tr-TR" b="1" dirty="0" smtClean="0">
                <a:solidFill>
                  <a:schemeClr val="tx1"/>
                </a:solidFill>
              </a:rPr>
              <a:t> kalp yetmezliği, </a:t>
            </a:r>
            <a:r>
              <a:rPr lang="tr-TR" b="1" dirty="0" err="1" smtClean="0">
                <a:solidFill>
                  <a:schemeClr val="tx1"/>
                </a:solidFill>
              </a:rPr>
              <a:t>myokard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infarktüsü</a:t>
            </a:r>
            <a:r>
              <a:rPr lang="tr-TR" b="1" dirty="0" smtClean="0">
                <a:solidFill>
                  <a:schemeClr val="tx1"/>
                </a:solidFill>
              </a:rPr>
              <a:t>, inme, kardiyak aritmi, </a:t>
            </a:r>
            <a:r>
              <a:rPr lang="tr-TR" b="1" dirty="0" err="1" smtClean="0">
                <a:solidFill>
                  <a:schemeClr val="tx1"/>
                </a:solidFill>
              </a:rPr>
              <a:t>pulmoner</a:t>
            </a:r>
            <a:r>
              <a:rPr lang="tr-TR" b="1" dirty="0" smtClean="0">
                <a:solidFill>
                  <a:schemeClr val="tx1"/>
                </a:solidFill>
              </a:rPr>
              <a:t> hipertansiyon ve </a:t>
            </a:r>
            <a:r>
              <a:rPr lang="tr-TR" b="1" dirty="0" err="1" smtClean="0">
                <a:solidFill>
                  <a:schemeClr val="tx1"/>
                </a:solidFill>
              </a:rPr>
              <a:t>nöropsikiyatrik</a:t>
            </a:r>
            <a:r>
              <a:rPr lang="tr-TR" b="1" dirty="0" smtClean="0">
                <a:solidFill>
                  <a:schemeClr val="tx1"/>
                </a:solidFill>
              </a:rPr>
              <a:t> hastalıklardan sıklıkla rastladığımız depresyon eşlik etmektedir </a:t>
            </a:r>
            <a:endParaRPr lang="tr-TR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İçerik Yer Tutucusu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35394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Özellikle uykunun REM döneminde ortaya çıkan kardiyak aritmiler, geçici </a:t>
            </a:r>
            <a:r>
              <a:rPr lang="tr-TR" b="1" dirty="0" err="1" smtClean="0">
                <a:solidFill>
                  <a:schemeClr val="tx1"/>
                </a:solidFill>
              </a:rPr>
              <a:t>pulmoner</a:t>
            </a:r>
            <a:r>
              <a:rPr lang="tr-TR" b="1" dirty="0" smtClean="0">
                <a:solidFill>
                  <a:schemeClr val="tx1"/>
                </a:solidFill>
              </a:rPr>
              <a:t> arter basınç değişiklikleri ve </a:t>
            </a:r>
            <a:r>
              <a:rPr lang="tr-TR" b="1" dirty="0" err="1" smtClean="0">
                <a:solidFill>
                  <a:schemeClr val="tx1"/>
                </a:solidFill>
              </a:rPr>
              <a:t>postapneik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hipoksemilerle</a:t>
            </a:r>
            <a:r>
              <a:rPr lang="tr-TR" b="1" dirty="0" smtClean="0">
                <a:solidFill>
                  <a:schemeClr val="tx1"/>
                </a:solidFill>
              </a:rPr>
              <a:t> hasta kaybedilmektedir. </a:t>
            </a:r>
            <a:r>
              <a:rPr lang="tr-TR" b="1" dirty="0" err="1" smtClean="0">
                <a:solidFill>
                  <a:schemeClr val="tx1"/>
                </a:solidFill>
              </a:rPr>
              <a:t>OSAS’lıların</a:t>
            </a:r>
            <a:r>
              <a:rPr lang="tr-TR" b="1" dirty="0" smtClean="0">
                <a:solidFill>
                  <a:schemeClr val="tx1"/>
                </a:solidFill>
              </a:rPr>
              <a:t> % 50’ sinde sistemik hipertansiyon, hipertansiyonluların % 40’ında ise tespit edilmemiş OSAS olabileceği görüşü vardır. </a:t>
            </a:r>
            <a:endParaRPr lang="tr-TR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Başlık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 smtClean="0">
                <a:solidFill>
                  <a:schemeClr val="tx1"/>
                </a:solidFill>
              </a:rPr>
              <a:t>OSAS’lı</a:t>
            </a:r>
            <a:r>
              <a:rPr lang="tr-TR" b="1" dirty="0" smtClean="0">
                <a:solidFill>
                  <a:schemeClr val="tx1"/>
                </a:solidFill>
              </a:rPr>
              <a:t> olgularda </a:t>
            </a:r>
            <a:r>
              <a:rPr lang="tr-TR" b="1" dirty="0" err="1" smtClean="0">
                <a:solidFill>
                  <a:schemeClr val="tx1"/>
                </a:solidFill>
              </a:rPr>
              <a:t>mortaliteyi</a:t>
            </a:r>
            <a:r>
              <a:rPr lang="tr-TR" b="1" dirty="0" smtClean="0">
                <a:solidFill>
                  <a:schemeClr val="tx1"/>
                </a:solidFill>
              </a:rPr>
              <a:t> arttıran bir diğer neden ise bu kişilerin yaptıkları trafik kazalarıdır. Bu konuda yapılan bir araştırmada uyku </a:t>
            </a:r>
            <a:r>
              <a:rPr lang="tr-TR" b="1" dirty="0" err="1" smtClean="0">
                <a:solidFill>
                  <a:schemeClr val="tx1"/>
                </a:solidFill>
              </a:rPr>
              <a:t>apneli</a:t>
            </a:r>
            <a:r>
              <a:rPr lang="tr-TR" b="1" dirty="0" smtClean="0">
                <a:solidFill>
                  <a:schemeClr val="tx1"/>
                </a:solidFill>
              </a:rPr>
              <a:t> hastaların normal popülasyondan 5 kat daha fazla kaza yaptıklarını bildirmiştir. Bu oran çeşitli çalışmalarda 2 ile 7 kat arasında değişmektedir.</a:t>
            </a:r>
          </a:p>
          <a:p>
            <a:pPr>
              <a:buNone/>
            </a:pPr>
            <a:endParaRPr lang="tr-TR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 </a:t>
            </a:r>
            <a:r>
              <a:rPr lang="tr-TR" b="1" dirty="0" smtClean="0">
                <a:solidFill>
                  <a:schemeClr val="tx1"/>
                </a:solidFill>
              </a:rPr>
              <a:t>Utku HASGÜL</a:t>
            </a:r>
          </a:p>
          <a:p>
            <a:pPr>
              <a:buNone/>
            </a:pPr>
            <a:r>
              <a:rPr lang="tr-TR" b="1" dirty="0" smtClean="0">
                <a:solidFill>
                  <a:schemeClr val="tx1"/>
                </a:solidFill>
              </a:rPr>
              <a:t> Emre TATLICI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714348" y="714356"/>
            <a:ext cx="7772400" cy="54292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Uyku </a:t>
            </a:r>
            <a:r>
              <a:rPr lang="tr-TR" sz="3600" b="1" dirty="0" err="1" smtClean="0">
                <a:latin typeface="+mj-lt"/>
                <a:ea typeface="+mj-ea"/>
                <a:cs typeface="+mj-cs"/>
              </a:rPr>
              <a:t>A</a:t>
            </a:r>
            <a:r>
              <a:rPr kumimoji="0" lang="tr-TR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pnesi</a:t>
            </a:r>
            <a:r>
              <a:rPr kumimoji="0" lang="tr-T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, solunumun uyku esnasında ani bir şekilde durduğu ciddi bir uyku bozukluğudur. Yaygın olarak görülen rahatsızlığın ülkemizdeki sıklığı %5 ila 10 arasındadır. Fakat uykuda görülen her solunum durması </a:t>
            </a:r>
            <a:r>
              <a:rPr lang="tr-TR" sz="3600" b="1" dirty="0" smtClean="0">
                <a:latin typeface="+mj-lt"/>
                <a:ea typeface="+mj-ea"/>
                <a:cs typeface="+mj-cs"/>
              </a:rPr>
              <a:t>U</a:t>
            </a:r>
            <a:r>
              <a:rPr kumimoji="0" lang="tr-TR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yku</a:t>
            </a:r>
            <a:r>
              <a:rPr kumimoji="0" lang="tr-TR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lang="tr-TR" sz="3600" b="1" dirty="0" err="1" smtClean="0">
                <a:latin typeface="+mj-lt"/>
                <a:ea typeface="+mj-ea"/>
                <a:cs typeface="+mj-cs"/>
              </a:rPr>
              <a:t>A</a:t>
            </a:r>
            <a:r>
              <a:rPr kumimoji="0" lang="tr-TR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pnesi</a:t>
            </a:r>
            <a:r>
              <a:rPr kumimoji="0" lang="tr-T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 değildir. Solunum bozukluğuna </a:t>
            </a:r>
            <a:r>
              <a:rPr lang="tr-TR" sz="3600" b="1" dirty="0" smtClean="0">
                <a:latin typeface="+mj-lt"/>
                <a:ea typeface="+mj-ea"/>
                <a:cs typeface="+mj-cs"/>
              </a:rPr>
              <a:t>U</a:t>
            </a:r>
            <a:r>
              <a:rPr kumimoji="0" lang="tr-TR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yku</a:t>
            </a:r>
            <a:r>
              <a:rPr kumimoji="0" lang="tr-TR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lang="tr-TR" sz="3600" b="1" dirty="0" err="1" smtClean="0">
                <a:latin typeface="+mj-lt"/>
                <a:ea typeface="+mj-ea"/>
                <a:cs typeface="+mj-cs"/>
              </a:rPr>
              <a:t>A</a:t>
            </a:r>
            <a:r>
              <a:rPr kumimoji="0" lang="tr-TR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pnesi</a:t>
            </a:r>
            <a:r>
              <a:rPr kumimoji="0" lang="tr-T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 diyebilmek için solunum durmasının en az 10 saniye olması gerekir. Rahatsızlığın farklı alt tipleri bulunur. Hastalığın belirtileri ise </a:t>
            </a:r>
            <a:r>
              <a:rPr kumimoji="0" lang="tr-TR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apnenin</a:t>
            </a:r>
            <a:r>
              <a:rPr kumimoji="0" lang="tr-T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tipine göre değişebilir.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tr-T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tr-TR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\Desktop\uyku-apnesi-0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285728"/>
            <a:ext cx="7724620" cy="635798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Uyku </a:t>
            </a:r>
            <a:r>
              <a:rPr lang="tr-TR" b="1" dirty="0" err="1" smtClean="0"/>
              <a:t>apnesi</a:t>
            </a:r>
            <a:r>
              <a:rPr lang="tr-TR" b="1" dirty="0" smtClean="0"/>
              <a:t> tipleri nelerdir?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b="1" dirty="0" smtClean="0"/>
              <a:t>Uyku </a:t>
            </a:r>
            <a:r>
              <a:rPr lang="tr-TR" b="1" dirty="0" err="1" smtClean="0"/>
              <a:t>apnesi</a:t>
            </a:r>
            <a:r>
              <a:rPr lang="tr-TR" dirty="0" smtClean="0"/>
              <a:t> </a:t>
            </a:r>
            <a:r>
              <a:rPr lang="tr-TR" dirty="0" err="1" smtClean="0"/>
              <a:t>başlIca</a:t>
            </a:r>
            <a:r>
              <a:rPr lang="tr-TR" dirty="0" smtClean="0"/>
              <a:t> 3 alt tipe </a:t>
            </a:r>
            <a:r>
              <a:rPr lang="tr-TR" dirty="0" err="1" smtClean="0"/>
              <a:t>ayrIlIr</a:t>
            </a:r>
            <a:r>
              <a:rPr lang="tr-TR" dirty="0" smtClean="0"/>
              <a:t>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0034" y="2071678"/>
            <a:ext cx="8229600" cy="45259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tr-TR" dirty="0" smtClean="0"/>
              <a:t>   </a:t>
            </a:r>
            <a:r>
              <a:rPr lang="tr-TR" b="1" dirty="0" smtClean="0">
                <a:solidFill>
                  <a:schemeClr val="tx1"/>
                </a:solidFill>
              </a:rPr>
              <a:t>1) </a:t>
            </a:r>
            <a:r>
              <a:rPr lang="tr-TR" b="1" dirty="0" err="1" smtClean="0">
                <a:solidFill>
                  <a:schemeClr val="tx1"/>
                </a:solidFill>
              </a:rPr>
              <a:t>Obstrüktif</a:t>
            </a:r>
            <a:r>
              <a:rPr lang="tr-TR" b="1" dirty="0" smtClean="0">
                <a:solidFill>
                  <a:schemeClr val="tx1"/>
                </a:solidFill>
              </a:rPr>
              <a:t> (Tıkayıcı) Uyku </a:t>
            </a:r>
            <a:r>
              <a:rPr lang="tr-TR" b="1" dirty="0" err="1" smtClean="0">
                <a:solidFill>
                  <a:schemeClr val="tx1"/>
                </a:solidFill>
              </a:rPr>
              <a:t>Apnesi</a:t>
            </a:r>
            <a:r>
              <a:rPr lang="tr-TR" b="1" dirty="0" smtClean="0">
                <a:solidFill>
                  <a:schemeClr val="tx1"/>
                </a:solidFill>
              </a:rPr>
              <a:t>: Üst solunum yollarında tıkanıklığa yol açan faktörler nedeniyle ortaya çıkan tiptir. En yaygın olarak bu form görülür.</a:t>
            </a:r>
            <a:br>
              <a:rPr lang="tr-TR" b="1" dirty="0" smtClean="0">
                <a:solidFill>
                  <a:schemeClr val="tx1"/>
                </a:solidFill>
              </a:rPr>
            </a:br>
            <a:r>
              <a:rPr lang="tr-TR" b="1" dirty="0" smtClean="0">
                <a:solidFill>
                  <a:schemeClr val="tx1"/>
                </a:solidFill>
              </a:rPr>
              <a:t/>
            </a:r>
            <a:br>
              <a:rPr lang="tr-TR" b="1" dirty="0" smtClean="0">
                <a:solidFill>
                  <a:schemeClr val="tx1"/>
                </a:solidFill>
              </a:rPr>
            </a:br>
            <a:r>
              <a:rPr lang="tr-TR" b="1" dirty="0" smtClean="0">
                <a:solidFill>
                  <a:schemeClr val="tx1"/>
                </a:solidFill>
              </a:rPr>
              <a:t>2) Santral Uyku </a:t>
            </a:r>
            <a:r>
              <a:rPr lang="tr-TR" b="1" dirty="0" err="1" smtClean="0">
                <a:solidFill>
                  <a:schemeClr val="tx1"/>
                </a:solidFill>
              </a:rPr>
              <a:t>Apnesi</a:t>
            </a:r>
            <a:r>
              <a:rPr lang="tr-TR" b="1" dirty="0" smtClean="0">
                <a:solidFill>
                  <a:schemeClr val="tx1"/>
                </a:solidFill>
              </a:rPr>
              <a:t>: Beyin solunumu kontrol eden kaslara uygun sinyaller göndermediğinde ortaya çıkan formdur.</a:t>
            </a:r>
            <a:br>
              <a:rPr lang="tr-TR" b="1" dirty="0" smtClean="0">
                <a:solidFill>
                  <a:schemeClr val="tx1"/>
                </a:solidFill>
              </a:rPr>
            </a:br>
            <a:r>
              <a:rPr lang="tr-TR" b="1" dirty="0" smtClean="0">
                <a:solidFill>
                  <a:schemeClr val="tx1"/>
                </a:solidFill>
              </a:rPr>
              <a:t/>
            </a:r>
            <a:br>
              <a:rPr lang="tr-TR" b="1" dirty="0" smtClean="0">
                <a:solidFill>
                  <a:schemeClr val="tx1"/>
                </a:solidFill>
              </a:rPr>
            </a:br>
            <a:r>
              <a:rPr lang="tr-TR" b="1" dirty="0" smtClean="0">
                <a:solidFill>
                  <a:schemeClr val="tx1"/>
                </a:solidFill>
              </a:rPr>
              <a:t>3) </a:t>
            </a:r>
            <a:r>
              <a:rPr lang="tr-TR" b="1" dirty="0" err="1" smtClean="0">
                <a:solidFill>
                  <a:schemeClr val="tx1"/>
                </a:solidFill>
              </a:rPr>
              <a:t>Mikst</a:t>
            </a:r>
            <a:r>
              <a:rPr lang="tr-TR" b="1" dirty="0" smtClean="0">
                <a:solidFill>
                  <a:schemeClr val="tx1"/>
                </a:solidFill>
              </a:rPr>
              <a:t> Uyku </a:t>
            </a:r>
            <a:r>
              <a:rPr lang="tr-TR" b="1" dirty="0" err="1" smtClean="0">
                <a:solidFill>
                  <a:schemeClr val="tx1"/>
                </a:solidFill>
              </a:rPr>
              <a:t>Apnesi</a:t>
            </a:r>
            <a:r>
              <a:rPr lang="tr-TR" b="1" dirty="0" smtClean="0">
                <a:solidFill>
                  <a:schemeClr val="tx1"/>
                </a:solidFill>
              </a:rPr>
              <a:t>: </a:t>
            </a:r>
            <a:r>
              <a:rPr lang="tr-TR" b="1" dirty="0" err="1" smtClean="0">
                <a:solidFill>
                  <a:schemeClr val="tx1"/>
                </a:solidFill>
              </a:rPr>
              <a:t>Mikst</a:t>
            </a:r>
            <a:r>
              <a:rPr lang="tr-TR" b="1" dirty="0" smtClean="0">
                <a:solidFill>
                  <a:schemeClr val="tx1"/>
                </a:solidFill>
              </a:rPr>
              <a:t> uyku </a:t>
            </a:r>
            <a:r>
              <a:rPr lang="tr-TR" b="1" dirty="0" err="1" smtClean="0">
                <a:solidFill>
                  <a:schemeClr val="tx1"/>
                </a:solidFill>
              </a:rPr>
              <a:t>apnesi</a:t>
            </a:r>
            <a:r>
              <a:rPr lang="tr-TR" b="1" dirty="0" smtClean="0">
                <a:solidFill>
                  <a:schemeClr val="tx1"/>
                </a:solidFill>
              </a:rPr>
              <a:t> sendromu, kişide hem </a:t>
            </a:r>
            <a:r>
              <a:rPr lang="tr-TR" b="1" dirty="0" err="1" smtClean="0">
                <a:solidFill>
                  <a:schemeClr val="tx1"/>
                </a:solidFill>
              </a:rPr>
              <a:t>obstrüktif</a:t>
            </a:r>
            <a:r>
              <a:rPr lang="tr-TR" b="1" dirty="0" smtClean="0">
                <a:solidFill>
                  <a:schemeClr val="tx1"/>
                </a:solidFill>
              </a:rPr>
              <a:t> hem de santral uyku </a:t>
            </a:r>
            <a:r>
              <a:rPr lang="tr-TR" b="1" dirty="0" err="1" smtClean="0">
                <a:solidFill>
                  <a:schemeClr val="tx1"/>
                </a:solidFill>
              </a:rPr>
              <a:t>apnesi</a:t>
            </a:r>
            <a:r>
              <a:rPr lang="tr-TR" b="1" dirty="0" smtClean="0">
                <a:solidFill>
                  <a:schemeClr val="tx1"/>
                </a:solidFill>
              </a:rPr>
              <a:t> birlikte görülür. </a:t>
            </a:r>
            <a:endParaRPr lang="tr-TR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714620"/>
            <a:ext cx="8643966" cy="552448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Uyku </a:t>
            </a:r>
            <a:r>
              <a:rPr lang="tr-TR" b="1" dirty="0" err="1" smtClean="0">
                <a:solidFill>
                  <a:schemeClr val="tx1"/>
                </a:solidFill>
              </a:rPr>
              <a:t>apnesi</a:t>
            </a:r>
            <a:r>
              <a:rPr lang="tr-TR" b="1" dirty="0" smtClean="0">
                <a:solidFill>
                  <a:schemeClr val="tx1"/>
                </a:solidFill>
              </a:rPr>
              <a:t> belirtileri nelerdir?</a:t>
            </a:r>
            <a:r>
              <a:rPr lang="tr-TR" dirty="0" smtClean="0">
                <a:solidFill>
                  <a:schemeClr val="tx1"/>
                </a:solidFill>
              </a:rPr>
              <a:t/>
            </a:r>
            <a:br>
              <a:rPr lang="tr-TR" dirty="0" smtClean="0">
                <a:solidFill>
                  <a:schemeClr val="tx1"/>
                </a:solidFill>
              </a:rPr>
            </a:br>
            <a:r>
              <a:rPr lang="tr-TR" dirty="0" err="1" smtClean="0">
                <a:solidFill>
                  <a:schemeClr val="tx1"/>
                </a:solidFill>
              </a:rPr>
              <a:t>Obstrüktif</a:t>
            </a:r>
            <a:r>
              <a:rPr lang="tr-TR" dirty="0" smtClean="0">
                <a:solidFill>
                  <a:schemeClr val="tx1"/>
                </a:solidFill>
              </a:rPr>
              <a:t> ve santral </a:t>
            </a:r>
            <a:r>
              <a:rPr lang="tr-TR" b="1" dirty="0" smtClean="0">
                <a:solidFill>
                  <a:schemeClr val="tx1"/>
                </a:solidFill>
              </a:rPr>
              <a:t>uyku </a:t>
            </a:r>
            <a:r>
              <a:rPr lang="tr-TR" b="1" dirty="0" err="1" smtClean="0">
                <a:solidFill>
                  <a:schemeClr val="tx1"/>
                </a:solidFill>
              </a:rPr>
              <a:t>apne</a:t>
            </a:r>
            <a:r>
              <a:rPr lang="tr-TR" b="1" dirty="0" smtClean="0">
                <a:solidFill>
                  <a:schemeClr val="tx1"/>
                </a:solidFill>
              </a:rPr>
              <a:t> sendromu</a:t>
            </a:r>
            <a:r>
              <a:rPr lang="tr-TR" dirty="0" smtClean="0">
                <a:solidFill>
                  <a:schemeClr val="tx1"/>
                </a:solidFill>
              </a:rPr>
              <a:t> belirtileri benzerdir.  Bu da bazen uyku </a:t>
            </a:r>
            <a:r>
              <a:rPr lang="tr-TR" dirty="0" err="1" smtClean="0">
                <a:solidFill>
                  <a:schemeClr val="tx1"/>
                </a:solidFill>
              </a:rPr>
              <a:t>apnesi</a:t>
            </a:r>
            <a:r>
              <a:rPr lang="tr-TR" dirty="0" smtClean="0">
                <a:solidFill>
                  <a:schemeClr val="tx1"/>
                </a:solidFill>
              </a:rPr>
              <a:t> formunun belirlenmesini </a:t>
            </a:r>
            <a:r>
              <a:rPr lang="tr-TR" dirty="0" err="1" smtClean="0">
                <a:solidFill>
                  <a:schemeClr val="tx1"/>
                </a:solidFill>
              </a:rPr>
              <a:t>zorlaştIRIr</a:t>
            </a:r>
            <a:r>
              <a:rPr lang="tr-TR" dirty="0" smtClean="0">
                <a:solidFill>
                  <a:schemeClr val="tx1"/>
                </a:solidFill>
              </a:rPr>
              <a:t>. Her iki formda da görülen yaygın belirtiler;</a:t>
            </a:r>
            <a:br>
              <a:rPr lang="tr-TR" dirty="0" smtClean="0">
                <a:solidFill>
                  <a:schemeClr val="tx1"/>
                </a:solidFill>
              </a:rPr>
            </a:b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42984"/>
            <a:ext cx="8686800" cy="4525963"/>
          </a:xfrm>
        </p:spPr>
        <p:txBody>
          <a:bodyPr/>
          <a:lstStyle/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      Yüksek sesle horlama, (genellikle </a:t>
            </a:r>
            <a:r>
              <a:rPr lang="tr-TR" b="1" dirty="0" err="1" smtClean="0">
                <a:solidFill>
                  <a:schemeClr val="tx1"/>
                </a:solidFill>
              </a:rPr>
              <a:t>obstrüktif</a:t>
            </a:r>
            <a:r>
              <a:rPr lang="tr-TR" b="1" dirty="0" smtClean="0">
                <a:solidFill>
                  <a:schemeClr val="tx1"/>
                </a:solidFill>
              </a:rPr>
              <a:t> uyku </a:t>
            </a:r>
            <a:r>
              <a:rPr lang="tr-TR" b="1" dirty="0" err="1" smtClean="0">
                <a:solidFill>
                  <a:schemeClr val="tx1"/>
                </a:solidFill>
              </a:rPr>
              <a:t>apnesinde</a:t>
            </a:r>
            <a:r>
              <a:rPr lang="tr-TR" b="1" dirty="0" smtClean="0">
                <a:solidFill>
                  <a:schemeClr val="tx1"/>
                </a:solidFill>
              </a:rPr>
              <a:t> daha belirgindir.)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      Başkasının şahit olduğu uykuda solunum durması atakları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      Uykudan ani uyanmalar (daha çok merkezi uyku </a:t>
            </a:r>
            <a:r>
              <a:rPr lang="tr-TR" b="1" dirty="0" err="1" smtClean="0">
                <a:solidFill>
                  <a:schemeClr val="tx1"/>
                </a:solidFill>
              </a:rPr>
              <a:t>apnesinde</a:t>
            </a:r>
            <a:r>
              <a:rPr lang="tr-TR" b="1" dirty="0" smtClean="0">
                <a:solidFill>
                  <a:schemeClr val="tx1"/>
                </a:solidFill>
              </a:rPr>
              <a:t> olur)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      Sabahları uyandığında ağız kuruluğu ya da boğaz ağrısının bulunması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      Uykusuzluk çekme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      Sabah baş ağrıları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      </a:t>
            </a:r>
            <a:r>
              <a:rPr lang="tr-TR" b="1" dirty="0" err="1" smtClean="0">
                <a:solidFill>
                  <a:schemeClr val="tx1"/>
                </a:solidFill>
              </a:rPr>
              <a:t>Depresif</a:t>
            </a:r>
            <a:r>
              <a:rPr lang="tr-TR" b="1" dirty="0" smtClean="0">
                <a:solidFill>
                  <a:schemeClr val="tx1"/>
                </a:solidFill>
              </a:rPr>
              <a:t> ruh hali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      Sinirlilik</a:t>
            </a:r>
            <a:br>
              <a:rPr lang="tr-TR" b="1" dirty="0" smtClean="0">
                <a:solidFill>
                  <a:schemeClr val="tx1"/>
                </a:solidFill>
              </a:rPr>
            </a:br>
            <a:endParaRPr lang="tr-TR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Uyku </a:t>
            </a:r>
            <a:r>
              <a:rPr lang="tr-TR" b="1" dirty="0" err="1" smtClean="0"/>
              <a:t>apnesi</a:t>
            </a:r>
            <a:r>
              <a:rPr lang="tr-TR" b="1" dirty="0" smtClean="0"/>
              <a:t> nedenleri: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b="1" dirty="0" err="1" smtClean="0"/>
              <a:t>Obstrüktif</a:t>
            </a:r>
            <a:r>
              <a:rPr lang="tr-TR" b="1" dirty="0" smtClean="0"/>
              <a:t> uyku </a:t>
            </a:r>
            <a:r>
              <a:rPr lang="tr-TR" b="1" dirty="0" err="1" smtClean="0"/>
              <a:t>apnesi</a:t>
            </a:r>
            <a:r>
              <a:rPr lang="tr-TR" b="1" dirty="0" smtClean="0"/>
              <a:t> nedenleri</a:t>
            </a:r>
            <a:endParaRPr lang="tr-TR" dirty="0" smtClean="0"/>
          </a:p>
          <a:p>
            <a:r>
              <a:rPr lang="tr-TR" dirty="0" smtClean="0"/>
              <a:t>     </a:t>
            </a:r>
            <a:r>
              <a:rPr lang="tr-TR" b="1" dirty="0" smtClean="0"/>
              <a:t> </a:t>
            </a:r>
            <a:r>
              <a:rPr lang="tr-TR" b="1" dirty="0" smtClean="0">
                <a:solidFill>
                  <a:schemeClr val="tx1"/>
                </a:solidFill>
              </a:rPr>
              <a:t>aşırı kilo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      erkek cinsiyet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      kalın bir boyun (boyun çevresi 43 santimetrenin üstünde olan erkeklerde risk fazladır.)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      dar hava yollarına sahip olmak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      uyku hapı ya da sakinleştirici ilaç kullanımı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      alkol ve sigara kullanımı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      çeşitli nedenlerle burnun tıkalı olması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      kalıtsal olarak uyku </a:t>
            </a:r>
            <a:r>
              <a:rPr lang="tr-TR" b="1" dirty="0" err="1" smtClean="0">
                <a:solidFill>
                  <a:schemeClr val="tx1"/>
                </a:solidFill>
              </a:rPr>
              <a:t>apnesine</a:t>
            </a:r>
            <a:r>
              <a:rPr lang="tr-TR" b="1" dirty="0" smtClean="0">
                <a:solidFill>
                  <a:schemeClr val="tx1"/>
                </a:solidFill>
              </a:rPr>
              <a:t> yatkınlık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Santral uyku </a:t>
            </a:r>
            <a:r>
              <a:rPr lang="tr-TR" b="1" dirty="0" err="1" smtClean="0"/>
              <a:t>apnesi</a:t>
            </a:r>
            <a:r>
              <a:rPr lang="tr-TR" b="1" dirty="0" smtClean="0"/>
              <a:t> nedenleri</a:t>
            </a:r>
            <a:endParaRPr lang="tr-TR" dirty="0" smtClean="0"/>
          </a:p>
          <a:p>
            <a:r>
              <a:rPr lang="tr-TR" dirty="0" smtClean="0"/>
              <a:t>     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Ensefalit</a:t>
            </a:r>
            <a:r>
              <a:rPr lang="tr-TR" b="1" dirty="0" smtClean="0">
                <a:solidFill>
                  <a:schemeClr val="tx1"/>
                </a:solidFill>
              </a:rPr>
              <a:t> adı verilen beyin enfeksiyonu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      Beyin felci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      Beyin sapı problemleri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      Kalp hastalıkları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      </a:t>
            </a:r>
            <a:r>
              <a:rPr lang="tr-TR" b="1" dirty="0" err="1" smtClean="0">
                <a:solidFill>
                  <a:schemeClr val="tx1"/>
                </a:solidFill>
              </a:rPr>
              <a:t>Narkorik</a:t>
            </a:r>
            <a:r>
              <a:rPr lang="tr-TR" b="1" dirty="0" smtClean="0">
                <a:solidFill>
                  <a:schemeClr val="tx1"/>
                </a:solidFill>
              </a:rPr>
              <a:t> ağrı kesici kullanmak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Üst hava yolları </a:t>
            </a:r>
            <a:r>
              <a:rPr lang="tr-TR" b="1" dirty="0" err="1" smtClean="0">
                <a:solidFill>
                  <a:schemeClr val="tx1"/>
                </a:solidFill>
              </a:rPr>
              <a:t>fleksibl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emdoskopi</a:t>
            </a:r>
            <a:r>
              <a:rPr lang="tr-TR" b="1" dirty="0" smtClean="0">
                <a:solidFill>
                  <a:schemeClr val="tx1"/>
                </a:solidFill>
              </a:rPr>
              <a:t> adı verilen ucunda kamera bulunan </a:t>
            </a:r>
            <a:r>
              <a:rPr lang="tr-TR" b="1" dirty="0" err="1" smtClean="0">
                <a:solidFill>
                  <a:schemeClr val="tx1"/>
                </a:solidFill>
              </a:rPr>
              <a:t>bülkülebilir</a:t>
            </a:r>
            <a:r>
              <a:rPr lang="tr-TR" b="1" dirty="0" smtClean="0">
                <a:solidFill>
                  <a:schemeClr val="tx1"/>
                </a:solidFill>
              </a:rPr>
              <a:t> bir </a:t>
            </a:r>
            <a:r>
              <a:rPr lang="tr-TR" b="1" dirty="0" err="1" smtClean="0">
                <a:solidFill>
                  <a:schemeClr val="tx1"/>
                </a:solidFill>
              </a:rPr>
              <a:t>kanül</a:t>
            </a:r>
            <a:r>
              <a:rPr lang="tr-TR" b="1" dirty="0" smtClean="0">
                <a:solidFill>
                  <a:schemeClr val="tx1"/>
                </a:solidFill>
              </a:rPr>
              <a:t> vasıtasıyla incelenir. MR ve BT gibi radyolojik tetkiklerle hava yolları görüntülenir ve darlıklar değerlendirilir.</a:t>
            </a:r>
            <a:br>
              <a:rPr lang="tr-TR" b="1" dirty="0" smtClean="0">
                <a:solidFill>
                  <a:schemeClr val="tx1"/>
                </a:solidFill>
              </a:rPr>
            </a:br>
            <a:r>
              <a:rPr lang="tr-TR" b="1" dirty="0" smtClean="0">
                <a:solidFill>
                  <a:schemeClr val="tx1"/>
                </a:solidFill>
              </a:rPr>
              <a:t/>
            </a:r>
            <a:br>
              <a:rPr lang="tr-TR" b="1" dirty="0" smtClean="0">
                <a:solidFill>
                  <a:schemeClr val="tx1"/>
                </a:solidFill>
              </a:rPr>
            </a:br>
            <a:r>
              <a:rPr lang="tr-TR" b="1" dirty="0" smtClean="0">
                <a:solidFill>
                  <a:schemeClr val="tx1"/>
                </a:solidFill>
              </a:rPr>
              <a:t>Hasta gerekli görülürse uyku merkezine yatırılarak daha ayrıntılı bir değerlendirmeye tabi tutulur. Hastalığa kesin tanı koyabilmek için </a:t>
            </a:r>
            <a:r>
              <a:rPr lang="tr-TR" b="1" dirty="0" err="1" smtClean="0">
                <a:solidFill>
                  <a:schemeClr val="tx1"/>
                </a:solidFill>
              </a:rPr>
              <a:t>polisomnografi</a:t>
            </a:r>
            <a:r>
              <a:rPr lang="tr-TR" b="1" dirty="0" smtClean="0">
                <a:solidFill>
                  <a:schemeClr val="tx1"/>
                </a:solidFill>
              </a:rPr>
              <a:t> adı verilen uyku analizi testi yapılması şarttır. Bu test solunum durma süresi ve sayısını ölçer. Ek olarak kalp ritmi, kan oksijen yüzdesi, horlama sesinin şiddeti gibi bilgiler de verebilir</a:t>
            </a:r>
            <a:r>
              <a:rPr lang="tr-TR" dirty="0" smtClean="0">
                <a:solidFill>
                  <a:schemeClr val="tx1"/>
                </a:solidFill>
              </a:rPr>
              <a:t>.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5" name="4 Başlık"/>
          <p:cNvSpPr>
            <a:spLocks noGrp="1"/>
          </p:cNvSpPr>
          <p:nvPr>
            <p:ph type="title"/>
          </p:nvPr>
        </p:nvSpPr>
        <p:spPr>
          <a:xfrm>
            <a:off x="304800" y="457200"/>
            <a:ext cx="737080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b="1" dirty="0" smtClean="0"/>
              <a:t>Uyku </a:t>
            </a:r>
            <a:r>
              <a:rPr lang="tr-TR" b="1" dirty="0" err="1" smtClean="0"/>
              <a:t>apnesi</a:t>
            </a:r>
            <a:r>
              <a:rPr lang="tr-TR" b="1" dirty="0" smtClean="0"/>
              <a:t> </a:t>
            </a:r>
            <a:r>
              <a:rPr lang="tr-TR" b="1" dirty="0" err="1" smtClean="0"/>
              <a:t>tanISI</a:t>
            </a:r>
            <a:r>
              <a:rPr lang="tr-TR" b="1" dirty="0" smtClean="0"/>
              <a:t> nasıl konur?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ezinti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Gezinti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ezinti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73</TotalTime>
  <Words>285</Words>
  <PresentationFormat>Ekran Gösterisi (4:3)</PresentationFormat>
  <Paragraphs>47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6" baseType="lpstr">
      <vt:lpstr>Gezinti</vt:lpstr>
      <vt:lpstr>Obstruktif uyku apnesi sendromu</vt:lpstr>
      <vt:lpstr>Slayt 2</vt:lpstr>
      <vt:lpstr>Slayt 3</vt:lpstr>
      <vt:lpstr>Uyku apnesi tipleri nelerdir? Uyku apnesi başlIca 3 alt tipe ayrIlIr:</vt:lpstr>
      <vt:lpstr>Uyku apnesi belirtileri nelerdir? Obstrüktif ve santral uyku apne sendromu belirtileri benzerdir.  Bu da bazen uyku apnesi formunun belirlenmesini zorlaştIRIr. Her iki formda da görülen yaygın belirtiler; </vt:lpstr>
      <vt:lpstr>Slayt 6</vt:lpstr>
      <vt:lpstr>Uyku apnesi nedenleri: </vt:lpstr>
      <vt:lpstr>Slayt 8</vt:lpstr>
      <vt:lpstr>Uyku apnesi tanISI nasıl konur?</vt:lpstr>
      <vt:lpstr>Uyku apnesi tedavi yöntemleri: </vt:lpstr>
      <vt:lpstr>Slayt 11</vt:lpstr>
      <vt:lpstr>Slayt 12</vt:lpstr>
      <vt:lpstr>Slayt 13</vt:lpstr>
      <vt:lpstr>Slayt 14</vt:lpstr>
      <vt:lpstr>Slayt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admin</dc:creator>
  <cp:lastModifiedBy>admin</cp:lastModifiedBy>
  <cp:revision>10</cp:revision>
  <dcterms:created xsi:type="dcterms:W3CDTF">2019-12-26T20:19:47Z</dcterms:created>
  <dcterms:modified xsi:type="dcterms:W3CDTF">2019-12-27T11:03:19Z</dcterms:modified>
</cp:coreProperties>
</file>