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66" r:id="rId2"/>
    <p:sldId id="258" r:id="rId3"/>
    <p:sldId id="259" r:id="rId4"/>
    <p:sldId id="260" r:id="rId5"/>
    <p:sldId id="267" r:id="rId6"/>
    <p:sldId id="261" r:id="rId7"/>
    <p:sldId id="262" r:id="rId8"/>
    <p:sldId id="263"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14" name="13 Başlık"/>
          <p:cNvSpPr>
            <a:spLocks noGrp="1"/>
          </p:cNvSpPr>
          <p:nvPr>
            <p:ph type="ctrTitle"/>
          </p:nvPr>
        </p:nvSpPr>
        <p:spPr>
          <a:xfrm>
            <a:off x="1432560" y="359898"/>
            <a:ext cx="7406640" cy="1472184"/>
          </a:xfrm>
        </p:spPr>
        <p:txBody>
          <a:bodyPr anchor="b"/>
          <a:lstStyle>
            <a:lvl1pPr algn="l">
              <a:defRPr/>
            </a:lvl1pPr>
            <a:extLst/>
          </a:lstStyle>
          <a:p>
            <a:r>
              <a:rPr kumimoji="0" lang="tr-TR" smtClean="0"/>
              <a:t>Asıl başlık stili için tıklatın</a:t>
            </a:r>
            <a:endParaRPr kumimoji="0" lang="en-US"/>
          </a:p>
        </p:txBody>
      </p:sp>
      <p:sp>
        <p:nvSpPr>
          <p:cNvPr id="22" name="21 Alt Başlık"/>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7" name="6 Veri Yer Tutucusu"/>
          <p:cNvSpPr>
            <a:spLocks noGrp="1"/>
          </p:cNvSpPr>
          <p:nvPr>
            <p:ph type="dt" sz="half" idx="10"/>
          </p:nvPr>
        </p:nvSpPr>
        <p:spPr/>
        <p:txBody>
          <a:bodyPr/>
          <a:lstStyle>
            <a:extLst/>
          </a:lstStyle>
          <a:p>
            <a:fld id="{AC696DD3-59C0-4420-99C3-730F8A990B22}" type="datetimeFigureOut">
              <a:rPr lang="tr-TR" smtClean="0"/>
              <a:t>24.12.2019</a:t>
            </a:fld>
            <a:endParaRPr lang="tr-TR"/>
          </a:p>
        </p:txBody>
      </p:sp>
      <p:sp>
        <p:nvSpPr>
          <p:cNvPr id="20" name="19 Altbilgi Yer Tutucusu"/>
          <p:cNvSpPr>
            <a:spLocks noGrp="1"/>
          </p:cNvSpPr>
          <p:nvPr>
            <p:ph type="ftr" sz="quarter" idx="11"/>
          </p:nvPr>
        </p:nvSpPr>
        <p:spPr/>
        <p:txBody>
          <a:bodyPr/>
          <a:lstStyle>
            <a:extLst/>
          </a:lstStyle>
          <a:p>
            <a:endParaRPr lang="tr-TR"/>
          </a:p>
        </p:txBody>
      </p:sp>
      <p:sp>
        <p:nvSpPr>
          <p:cNvPr id="10" name="9 Slayt Numarası Yer Tutucusu"/>
          <p:cNvSpPr>
            <a:spLocks noGrp="1"/>
          </p:cNvSpPr>
          <p:nvPr>
            <p:ph type="sldNum" sz="quarter" idx="12"/>
          </p:nvPr>
        </p:nvSpPr>
        <p:spPr/>
        <p:txBody>
          <a:bodyPr/>
          <a:lstStyle>
            <a:extLst/>
          </a:lstStyle>
          <a:p>
            <a:fld id="{CD7F1C37-9667-4B26-A24A-E5BF9DC59D45}" type="slidenum">
              <a:rPr lang="tr-TR" smtClean="0"/>
              <a:t>‹#›</a:t>
            </a:fld>
            <a:endParaRPr lang="tr-TR"/>
          </a:p>
        </p:txBody>
      </p:sp>
      <p:sp>
        <p:nvSpPr>
          <p:cNvPr id="8" name="7 Oval"/>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Oval"/>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AC696DD3-59C0-4420-99C3-730F8A990B22}" type="datetimeFigureOut">
              <a:rPr lang="tr-TR" smtClean="0"/>
              <a:t>24.12.2019</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CD7F1C37-9667-4B26-A24A-E5BF9DC59D45}"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858000" y="274639"/>
            <a:ext cx="1828800" cy="5851525"/>
          </a:xfrm>
        </p:spPr>
        <p:txBody>
          <a:bodyPr vert="eaVert"/>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1143000" y="274640"/>
            <a:ext cx="5562600" cy="5851525"/>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AC696DD3-59C0-4420-99C3-730F8A990B22}" type="datetimeFigureOut">
              <a:rPr lang="tr-TR" smtClean="0"/>
              <a:t>24.12.2019</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CD7F1C37-9667-4B26-A24A-E5BF9DC59D45}"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AC696DD3-59C0-4420-99C3-730F8A990B22}" type="datetimeFigureOut">
              <a:rPr lang="tr-TR" smtClean="0"/>
              <a:t>24.12.2019</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CD7F1C37-9667-4B26-A24A-E5BF9DC59D45}"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6 Dikdörtgen"/>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Başlık"/>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extLst/>
          </a:lstStyle>
          <a:p>
            <a:fld id="{AC696DD3-59C0-4420-99C3-730F8A990B22}" type="datetimeFigureOut">
              <a:rPr lang="tr-TR" smtClean="0"/>
              <a:t>24.12.2019</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CD7F1C37-9667-4B26-A24A-E5BF9DC59D45}" type="slidenum">
              <a:rPr lang="tr-TR" smtClean="0"/>
              <a:t>‹#›</a:t>
            </a:fld>
            <a:endParaRPr lang="tr-TR"/>
          </a:p>
        </p:txBody>
      </p:sp>
      <p:sp>
        <p:nvSpPr>
          <p:cNvPr id="10" name="9 Dikdörtgen"/>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Oval"/>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Oval"/>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lstStyle>
            <a:extLst/>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AC696DD3-59C0-4420-99C3-730F8A990B22}" type="datetimeFigureOut">
              <a:rPr lang="tr-TR" smtClean="0"/>
              <a:t>24.12.2019</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CD7F1C37-9667-4B26-A24A-E5BF9DC59D45}"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extLst/>
          </a:lstStyle>
          <a:p>
            <a:fld id="{AC696DD3-59C0-4420-99C3-730F8A990B22}" type="datetimeFigureOut">
              <a:rPr lang="tr-TR" smtClean="0"/>
              <a:t>24.12.2019</a:t>
            </a:fld>
            <a:endParaRPr lang="tr-TR"/>
          </a:p>
        </p:txBody>
      </p:sp>
      <p:sp>
        <p:nvSpPr>
          <p:cNvPr id="8" name="7 Altbilgi Yer Tutucusu"/>
          <p:cNvSpPr>
            <a:spLocks noGrp="1"/>
          </p:cNvSpPr>
          <p:nvPr>
            <p:ph type="ftr" sz="quarter" idx="11"/>
          </p:nvPr>
        </p:nvSpPr>
        <p:spPr/>
        <p:txBody>
          <a:bodyPr/>
          <a:lstStyle>
            <a:extLst/>
          </a:lstStyle>
          <a:p>
            <a:endParaRPr lang="tr-TR"/>
          </a:p>
        </p:txBody>
      </p:sp>
      <p:sp>
        <p:nvSpPr>
          <p:cNvPr id="9" name="8 Slayt Numarası Yer Tutucusu"/>
          <p:cNvSpPr>
            <a:spLocks noGrp="1"/>
          </p:cNvSpPr>
          <p:nvPr>
            <p:ph type="sldNum" sz="quarter" idx="12"/>
          </p:nvPr>
        </p:nvSpPr>
        <p:spPr/>
        <p:txBody>
          <a:bodyPr/>
          <a:lstStyle>
            <a:extLst/>
          </a:lstStyle>
          <a:p>
            <a:fld id="{CD7F1C37-9667-4B26-A24A-E5BF9DC59D45}"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nchor="ctr"/>
          <a:lstStyle>
            <a:extLst/>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extLst/>
          </a:lstStyle>
          <a:p>
            <a:fld id="{AC696DD3-59C0-4420-99C3-730F8A990B22}" type="datetimeFigureOut">
              <a:rPr lang="tr-TR" smtClean="0"/>
              <a:t>24.12.2019</a:t>
            </a:fld>
            <a:endParaRPr lang="tr-TR"/>
          </a:p>
        </p:txBody>
      </p:sp>
      <p:sp>
        <p:nvSpPr>
          <p:cNvPr id="4" name="3 Altbilgi Yer Tutucusu"/>
          <p:cNvSpPr>
            <a:spLocks noGrp="1"/>
          </p:cNvSpPr>
          <p:nvPr>
            <p:ph type="ftr" sz="quarter" idx="11"/>
          </p:nvPr>
        </p:nvSpPr>
        <p:spPr/>
        <p:txBody>
          <a:bodyPr/>
          <a:lstStyle>
            <a:extLst/>
          </a:lstStyle>
          <a:p>
            <a:endParaRPr lang="tr-TR"/>
          </a:p>
        </p:txBody>
      </p:sp>
      <p:sp>
        <p:nvSpPr>
          <p:cNvPr id="5" name="4 Slayt Numarası Yer Tutucusu"/>
          <p:cNvSpPr>
            <a:spLocks noGrp="1"/>
          </p:cNvSpPr>
          <p:nvPr>
            <p:ph type="sldNum" sz="quarter" idx="12"/>
          </p:nvPr>
        </p:nvSpPr>
        <p:spPr/>
        <p:txBody>
          <a:bodyPr/>
          <a:lstStyle>
            <a:extLst/>
          </a:lstStyle>
          <a:p>
            <a:fld id="{CD7F1C37-9667-4B26-A24A-E5BF9DC59D45}"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4 Dikdörtgen"/>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Veri Yer Tutucusu"/>
          <p:cNvSpPr>
            <a:spLocks noGrp="1"/>
          </p:cNvSpPr>
          <p:nvPr>
            <p:ph type="dt" sz="half" idx="10"/>
          </p:nvPr>
        </p:nvSpPr>
        <p:spPr/>
        <p:txBody>
          <a:bodyPr/>
          <a:lstStyle>
            <a:extLst/>
          </a:lstStyle>
          <a:p>
            <a:fld id="{AC696DD3-59C0-4420-99C3-730F8A990B22}" type="datetimeFigureOut">
              <a:rPr lang="tr-TR" smtClean="0"/>
              <a:t>24.12.2019</a:t>
            </a:fld>
            <a:endParaRPr lang="tr-TR"/>
          </a:p>
        </p:txBody>
      </p:sp>
      <p:sp>
        <p:nvSpPr>
          <p:cNvPr id="3" name="2 Altbilgi Yer Tutucusu"/>
          <p:cNvSpPr>
            <a:spLocks noGrp="1"/>
          </p:cNvSpPr>
          <p:nvPr>
            <p:ph type="ftr" sz="quarter" idx="11"/>
          </p:nvPr>
        </p:nvSpPr>
        <p:spPr/>
        <p:txBody>
          <a:bodyPr/>
          <a:lstStyle>
            <a:extLst/>
          </a:lstStyle>
          <a:p>
            <a:endParaRPr lang="tr-TR"/>
          </a:p>
        </p:txBody>
      </p:sp>
      <p:sp>
        <p:nvSpPr>
          <p:cNvPr id="4" name="3 Slayt Numarası Yer Tutucusu"/>
          <p:cNvSpPr>
            <a:spLocks noGrp="1"/>
          </p:cNvSpPr>
          <p:nvPr>
            <p:ph type="sldNum" sz="quarter" idx="12"/>
          </p:nvPr>
        </p:nvSpPr>
        <p:spPr/>
        <p:txBody>
          <a:bodyPr/>
          <a:lstStyle>
            <a:extLst/>
          </a:lstStyle>
          <a:p>
            <a:fld id="{CD7F1C37-9667-4B26-A24A-E5BF9DC59D45}" type="slidenum">
              <a:rPr lang="tr-TR" smtClean="0"/>
              <a:t>‹#›</a:t>
            </a:fld>
            <a:endParaRPr lang="tr-TR"/>
          </a:p>
        </p:txBody>
      </p:sp>
      <p:sp>
        <p:nvSpPr>
          <p:cNvPr id="6" name="5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AC696DD3-59C0-4420-99C3-730F8A990B22}" type="datetimeFigureOut">
              <a:rPr lang="tr-TR" smtClean="0"/>
              <a:t>24.12.2019</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CD7F1C37-9667-4B26-A24A-E5BF9DC59D45}"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extLst/>
          </a:lstStyle>
          <a:p>
            <a:fld id="{AC696DD3-59C0-4420-99C3-730F8A990B22}" type="datetimeFigureOut">
              <a:rPr lang="tr-TR" smtClean="0"/>
              <a:t>24.12.2019</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CD7F1C37-9667-4B26-A24A-E5BF9DC59D45}" type="slidenum">
              <a:rPr lang="tr-TR" smtClean="0"/>
              <a:t>‹#›</a:t>
            </a:fld>
            <a:endParaRPr lang="tr-TR"/>
          </a:p>
        </p:txBody>
      </p:sp>
      <p:sp>
        <p:nvSpPr>
          <p:cNvPr id="8" name="7 Dikdörtgen"/>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2 Resim Yer Tutucusu"/>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tr-TR" smtClean="0"/>
              <a:t>Resim eklemek için simgeyi tıklatın</a:t>
            </a:r>
            <a:endParaRPr kumimoji="0" lang="en-US" dirty="0"/>
          </a:p>
        </p:txBody>
      </p:sp>
      <p:sp>
        <p:nvSpPr>
          <p:cNvPr id="9" name="8 Akış Çizelgesi: İşlem"/>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9 Akış Çizelgesi: İşlem"/>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3 Metin Yer Tutucusu"/>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tr-TR" smtClean="0"/>
              <a:t>Asıl metin stillerini düzenlemek için tıklatın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Pasta"/>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Oval"/>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Halka"/>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11 Dikdörtgen"/>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4 Başlık Yer Tutucusu"/>
          <p:cNvSpPr>
            <a:spLocks noGrp="1"/>
          </p:cNvSpPr>
          <p:nvPr>
            <p:ph type="title"/>
          </p:nvPr>
        </p:nvSpPr>
        <p:spPr>
          <a:xfrm>
            <a:off x="1435608" y="274638"/>
            <a:ext cx="7498080" cy="1143000"/>
          </a:xfrm>
          <a:prstGeom prst="rect">
            <a:avLst/>
          </a:prstGeom>
        </p:spPr>
        <p:txBody>
          <a:bodyPr anchor="ctr">
            <a:normAutofit/>
          </a:bodyPr>
          <a:lstStyle>
            <a:extLst/>
          </a:lstStyle>
          <a:p>
            <a:r>
              <a:rPr kumimoji="0" lang="tr-TR" smtClean="0"/>
              <a:t>Asıl başlık stili için tıklatın</a:t>
            </a:r>
            <a:endParaRPr kumimoji="0" lang="en-US"/>
          </a:p>
        </p:txBody>
      </p:sp>
      <p:sp>
        <p:nvSpPr>
          <p:cNvPr id="9" name="8 Metin Yer Tutucusu"/>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4" name="23 Veri Yer Tutucusu"/>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AC696DD3-59C0-4420-99C3-730F8A990B22}" type="datetimeFigureOut">
              <a:rPr lang="tr-TR" smtClean="0"/>
              <a:t>24.12.2019</a:t>
            </a:fld>
            <a:endParaRPr lang="tr-TR"/>
          </a:p>
        </p:txBody>
      </p:sp>
      <p:sp>
        <p:nvSpPr>
          <p:cNvPr id="10" name="9 Altbilgi Yer Tutucusu"/>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tr-TR"/>
          </a:p>
        </p:txBody>
      </p:sp>
      <p:sp>
        <p:nvSpPr>
          <p:cNvPr id="22" name="21 Slayt Numarası Yer Tutucusu"/>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CD7F1C37-9667-4B26-A24A-E5BF9DC59D45}" type="slidenum">
              <a:rPr lang="tr-TR" smtClean="0"/>
              <a:t>‹#›</a:t>
            </a:fld>
            <a:endParaRPr lang="tr-TR"/>
          </a:p>
        </p:txBody>
      </p:sp>
      <p:sp>
        <p:nvSpPr>
          <p:cNvPr id="15" name="14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www.hurriyet.com.tr/haberleri/narkolepsi" TargetMode="External"/><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43438" y="5286372"/>
            <a:ext cx="4300510" cy="1571628"/>
          </a:xfrm>
        </p:spPr>
        <p:txBody>
          <a:bodyPr>
            <a:normAutofit fontScale="90000"/>
          </a:bodyPr>
          <a:lstStyle/>
          <a:p>
            <a:r>
              <a:rPr lang="tr-TR" sz="3600" b="1" dirty="0" smtClean="0"/>
              <a:t>HAZIRLAYANLAR:</a:t>
            </a:r>
            <a:br>
              <a:rPr lang="tr-TR" sz="3600" b="1" dirty="0" smtClean="0"/>
            </a:br>
            <a:r>
              <a:rPr lang="tr-TR" sz="3600" dirty="0" smtClean="0"/>
              <a:t>Hazal ALTUN</a:t>
            </a:r>
            <a:br>
              <a:rPr lang="tr-TR" sz="3600" dirty="0" smtClean="0"/>
            </a:br>
            <a:r>
              <a:rPr lang="tr-TR" sz="3600" dirty="0" smtClean="0"/>
              <a:t>Elif Buse Tunç</a:t>
            </a:r>
            <a:r>
              <a:rPr lang="tr-TR" dirty="0" smtClean="0"/>
              <a:t/>
            </a:r>
            <a:br>
              <a:rPr lang="tr-TR" dirty="0" smtClean="0"/>
            </a:br>
            <a:endParaRPr lang="tr-TR" dirty="0"/>
          </a:p>
        </p:txBody>
      </p:sp>
      <p:pic>
        <p:nvPicPr>
          <p:cNvPr id="5" name="4 Resim" descr="nn.jpg"/>
          <p:cNvPicPr>
            <a:picLocks noChangeAspect="1"/>
          </p:cNvPicPr>
          <p:nvPr/>
        </p:nvPicPr>
        <p:blipFill>
          <a:blip r:embed="rId2"/>
          <a:stretch>
            <a:fillRect/>
          </a:stretch>
        </p:blipFill>
        <p:spPr>
          <a:xfrm>
            <a:off x="1428728" y="1214422"/>
            <a:ext cx="6959908" cy="3642352"/>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Başlık"/>
          <p:cNvSpPr>
            <a:spLocks noGrp="1"/>
          </p:cNvSpPr>
          <p:nvPr>
            <p:ph type="title"/>
          </p:nvPr>
        </p:nvSpPr>
        <p:spPr/>
        <p:txBody>
          <a:bodyPr>
            <a:normAutofit/>
          </a:bodyPr>
          <a:lstStyle/>
          <a:p>
            <a:pPr algn="l"/>
            <a:r>
              <a:rPr lang="tr-TR" sz="3200" u="sng" dirty="0" err="1" smtClean="0"/>
              <a:t>Narkolepsi</a:t>
            </a:r>
            <a:r>
              <a:rPr lang="tr-TR" sz="3200" u="sng" dirty="0" smtClean="0"/>
              <a:t> Nedir;</a:t>
            </a:r>
            <a:endParaRPr lang="tr-TR" sz="3200" u="sng" dirty="0"/>
          </a:p>
        </p:txBody>
      </p:sp>
      <p:pic>
        <p:nvPicPr>
          <p:cNvPr id="4" name="3 İçerik Yer Tutucusu" descr="NARCO.jpg"/>
          <p:cNvPicPr>
            <a:picLocks noGrp="1" noChangeAspect="1"/>
          </p:cNvPicPr>
          <p:nvPr>
            <p:ph sz="half" idx="1"/>
          </p:nvPr>
        </p:nvPicPr>
        <p:blipFill>
          <a:blip r:embed="rId2" cstate="print"/>
          <a:stretch>
            <a:fillRect/>
          </a:stretch>
        </p:blipFill>
        <p:spPr>
          <a:xfrm>
            <a:off x="6143636" y="2071678"/>
            <a:ext cx="2438400" cy="1947672"/>
          </a:xfrm>
        </p:spPr>
      </p:pic>
      <p:sp>
        <p:nvSpPr>
          <p:cNvPr id="6" name="5 İçerik Yer Tutucusu"/>
          <p:cNvSpPr>
            <a:spLocks noGrp="1"/>
          </p:cNvSpPr>
          <p:nvPr>
            <p:ph sz="half" idx="2"/>
          </p:nvPr>
        </p:nvSpPr>
        <p:spPr>
          <a:xfrm>
            <a:off x="571472" y="1214422"/>
            <a:ext cx="6286544" cy="4954591"/>
          </a:xfrm>
        </p:spPr>
        <p:txBody>
          <a:bodyPr>
            <a:normAutofit fontScale="92500" lnSpcReduction="10000"/>
          </a:bodyPr>
          <a:lstStyle/>
          <a:p>
            <a:r>
              <a:rPr lang="tr-TR" sz="3000" dirty="0" err="1" smtClean="0">
                <a:hlinkClick r:id="rId3"/>
              </a:rPr>
              <a:t>Narkolepsi</a:t>
            </a:r>
            <a:r>
              <a:rPr lang="tr-TR" sz="3000" dirty="0" smtClean="0"/>
              <a:t>, gündüz aşırı uyku eğilimi - </a:t>
            </a:r>
            <a:r>
              <a:rPr lang="tr-TR" sz="3000" dirty="0" err="1" smtClean="0"/>
              <a:t>Excessive</a:t>
            </a:r>
            <a:r>
              <a:rPr lang="tr-TR" sz="3000" dirty="0" smtClean="0"/>
              <a:t> </a:t>
            </a:r>
            <a:r>
              <a:rPr lang="tr-TR" sz="3000" dirty="0" err="1" smtClean="0"/>
              <a:t>Daytime</a:t>
            </a:r>
            <a:r>
              <a:rPr lang="tr-TR" sz="3000" dirty="0" smtClean="0"/>
              <a:t> </a:t>
            </a:r>
            <a:r>
              <a:rPr lang="tr-TR" sz="3000" dirty="0" err="1" smtClean="0"/>
              <a:t>Sleepiness</a:t>
            </a:r>
            <a:r>
              <a:rPr lang="tr-TR" sz="3000" dirty="0" smtClean="0"/>
              <a:t> (EDS) - ile karakterize edilen </a:t>
            </a:r>
            <a:r>
              <a:rPr lang="tr-TR" sz="3000" dirty="0" err="1" smtClean="0"/>
              <a:t>nöropsikiyatrik</a:t>
            </a:r>
            <a:r>
              <a:rPr lang="tr-TR" sz="3000" dirty="0" smtClean="0"/>
              <a:t> bir durumdur.</a:t>
            </a:r>
          </a:p>
          <a:p>
            <a:r>
              <a:rPr lang="tr-TR" sz="3000" dirty="0" smtClean="0"/>
              <a:t>Kadınlara göre erkeklerde daha sık görülen </a:t>
            </a:r>
            <a:r>
              <a:rPr lang="tr-TR" sz="3000" dirty="0" err="1" smtClean="0"/>
              <a:t>narkolepsi</a:t>
            </a:r>
            <a:r>
              <a:rPr lang="tr-TR" sz="3000" dirty="0" smtClean="0"/>
              <a:t>, kişiyi hayattan koparan, günlük rutinlerini dahi yerine getiremeyecek hale getiren bir sağlık problemidir. ‘</a:t>
            </a:r>
            <a:r>
              <a:rPr lang="tr-TR" sz="3000" dirty="0" err="1" smtClean="0"/>
              <a:t>Hypocretin</a:t>
            </a:r>
            <a:r>
              <a:rPr lang="tr-TR" sz="3000" dirty="0" smtClean="0"/>
              <a:t>” maddesinin eksikliğinden kaynaklanan </a:t>
            </a:r>
            <a:r>
              <a:rPr lang="tr-TR" sz="3000" dirty="0" err="1" smtClean="0"/>
              <a:t>narkolepsi</a:t>
            </a:r>
            <a:r>
              <a:rPr lang="tr-TR" sz="3000" dirty="0" smtClean="0"/>
              <a:t>, kişide konsantrasyon güçlüğü ve bellek sorunlarına yol açabilir.</a:t>
            </a:r>
            <a:endParaRPr lang="tr-TR" sz="3000" dirty="0" smtClean="0"/>
          </a:p>
          <a:p>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half" idx="1"/>
          </p:nvPr>
        </p:nvSpPr>
        <p:spPr>
          <a:xfrm>
            <a:off x="928662" y="571480"/>
            <a:ext cx="4164546" cy="5615960"/>
          </a:xfrm>
        </p:spPr>
        <p:txBody>
          <a:bodyPr>
            <a:normAutofit fontScale="77500" lnSpcReduction="20000"/>
          </a:bodyPr>
          <a:lstStyle/>
          <a:p>
            <a:r>
              <a:rPr lang="tr-TR" dirty="0" err="1" smtClean="0"/>
              <a:t>Narkolepsi’nin</a:t>
            </a:r>
            <a:r>
              <a:rPr lang="tr-TR" dirty="0" smtClean="0"/>
              <a:t> en belirgin semptomlarından birisi gece yeterli derecede uyunmuş dahi olunsa gün içerisindeki aşırı uyku eğilimi görülmesidir. </a:t>
            </a:r>
            <a:r>
              <a:rPr lang="tr-TR" dirty="0" err="1" smtClean="0"/>
              <a:t>Narkolepsi</a:t>
            </a:r>
            <a:r>
              <a:rPr lang="tr-TR" dirty="0" smtClean="0"/>
              <a:t> sahibi hastaların en olur olmadık yerlerde ve zamanlarda, kendileri de çoğunlukla farkına varmadan uykuya daldıklarını görmek olasıdır.</a:t>
            </a:r>
          </a:p>
          <a:p>
            <a:r>
              <a:rPr lang="tr-TR" dirty="0" smtClean="0"/>
              <a:t>Gün içerisindeki uyku atakları, bazen kendilerini uyararak bazense uyarmadan, fiziksel olarak uyuma ihtiyacının dayanılmaz olması şeklinde oluşur. Gün içerisindeki kısa uyku durumları birden fazla olabilir.</a:t>
            </a:r>
            <a:endParaRPr lang="tr-TR" dirty="0"/>
          </a:p>
        </p:txBody>
      </p:sp>
      <p:pic>
        <p:nvPicPr>
          <p:cNvPr id="6" name="5 İçerik Yer Tutucusu" descr="uyku.jpg"/>
          <p:cNvPicPr>
            <a:picLocks noGrp="1" noChangeAspect="1"/>
          </p:cNvPicPr>
          <p:nvPr>
            <p:ph sz="half" idx="2"/>
          </p:nvPr>
        </p:nvPicPr>
        <p:blipFill>
          <a:blip r:embed="rId2" cstate="print"/>
          <a:stretch>
            <a:fillRect/>
          </a:stretch>
        </p:blipFill>
        <p:spPr>
          <a:xfrm>
            <a:off x="5429256" y="857232"/>
            <a:ext cx="3109383" cy="4664075"/>
          </a:xfr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0"/>
            <a:ext cx="8229600" cy="785794"/>
          </a:xfrm>
        </p:spPr>
        <p:txBody>
          <a:bodyPr>
            <a:normAutofit/>
          </a:bodyPr>
          <a:lstStyle/>
          <a:p>
            <a:pPr algn="l"/>
            <a:r>
              <a:rPr lang="tr-TR" sz="3200" b="1" u="sng" dirty="0" err="1" smtClean="0"/>
              <a:t>Narkolepsi’nin</a:t>
            </a:r>
            <a:r>
              <a:rPr lang="tr-TR" sz="3200" b="1" u="sng" dirty="0" smtClean="0"/>
              <a:t> Nedenleri;</a:t>
            </a:r>
            <a:endParaRPr lang="tr-TR" sz="3200" b="1" u="sng" dirty="0"/>
          </a:p>
        </p:txBody>
      </p:sp>
      <p:sp>
        <p:nvSpPr>
          <p:cNvPr id="3" name="2 İçerik Yer Tutucusu"/>
          <p:cNvSpPr>
            <a:spLocks noGrp="1"/>
          </p:cNvSpPr>
          <p:nvPr>
            <p:ph idx="1"/>
          </p:nvPr>
        </p:nvSpPr>
        <p:spPr>
          <a:xfrm>
            <a:off x="428596" y="785794"/>
            <a:ext cx="8229600" cy="5572164"/>
          </a:xfrm>
        </p:spPr>
        <p:txBody>
          <a:bodyPr>
            <a:noAutofit/>
          </a:bodyPr>
          <a:lstStyle/>
          <a:p>
            <a:r>
              <a:rPr lang="tr-TR" sz="2000" dirty="0" err="1" smtClean="0"/>
              <a:t>Narkolepsi</a:t>
            </a:r>
            <a:r>
              <a:rPr lang="tr-TR" sz="2000" dirty="0" smtClean="0"/>
              <a:t> nedeni kesin olarak bilinmemektedir. Bununla birlikte, </a:t>
            </a:r>
            <a:r>
              <a:rPr lang="tr-TR" sz="2000" dirty="0" err="1" smtClean="0"/>
              <a:t>narkolepsili</a:t>
            </a:r>
            <a:r>
              <a:rPr lang="tr-TR" sz="2000" dirty="0" smtClean="0"/>
              <a:t> çoğu insanın </a:t>
            </a:r>
            <a:r>
              <a:rPr lang="tr-TR" sz="2000" dirty="0" err="1" smtClean="0"/>
              <a:t>hipokretin</a:t>
            </a:r>
            <a:r>
              <a:rPr lang="tr-TR" sz="2000" dirty="0" smtClean="0"/>
              <a:t> düzeyi düşüktür. </a:t>
            </a:r>
            <a:r>
              <a:rPr lang="tr-TR" sz="2000" dirty="0" err="1" smtClean="0"/>
              <a:t>Hipokretin</a:t>
            </a:r>
            <a:r>
              <a:rPr lang="tr-TR" sz="2000" dirty="0" smtClean="0"/>
              <a:t>, beyindeki uyku süresini kontrol etmeye yardımcı olan kimyasal bir maddedir.</a:t>
            </a:r>
          </a:p>
          <a:p>
            <a:r>
              <a:rPr lang="tr-TR" sz="2000" dirty="0" smtClean="0"/>
              <a:t>Düşük </a:t>
            </a:r>
            <a:r>
              <a:rPr lang="tr-TR" sz="2000" dirty="0" err="1" smtClean="0"/>
              <a:t>hipokretinin</a:t>
            </a:r>
            <a:r>
              <a:rPr lang="tr-TR" sz="2000" dirty="0" smtClean="0"/>
              <a:t> nedeninin; sağlıklı hücrelere saldıran bağışıklık sistemine bağlı olduğu düşünülmektedir. Aşağıdaki koşullar, </a:t>
            </a:r>
            <a:r>
              <a:rPr lang="tr-TR" sz="2000" dirty="0" err="1" smtClean="0"/>
              <a:t>narkolepsiye</a:t>
            </a:r>
            <a:r>
              <a:rPr lang="tr-TR" sz="2000" dirty="0" smtClean="0"/>
              <a:t> yol açabilir.</a:t>
            </a:r>
          </a:p>
          <a:p>
            <a:r>
              <a:rPr lang="tr-TR" sz="2000" dirty="0" smtClean="0"/>
              <a:t>Özellikle ergenlik veya menopoz döneminde </a:t>
            </a:r>
            <a:r>
              <a:rPr lang="tr-TR" sz="2000" dirty="0" err="1" smtClean="0"/>
              <a:t>hormonal</a:t>
            </a:r>
            <a:r>
              <a:rPr lang="tr-TR" sz="2000" dirty="0" smtClean="0"/>
              <a:t> değişiklikler .</a:t>
            </a:r>
          </a:p>
          <a:p>
            <a:r>
              <a:rPr lang="tr-TR" sz="2000" dirty="0" smtClean="0"/>
              <a:t>Stres.</a:t>
            </a:r>
          </a:p>
          <a:p>
            <a:r>
              <a:rPr lang="tr-TR" sz="2000" dirty="0" smtClean="0"/>
              <a:t>Uyku düzenlerindeki değişiklikler.</a:t>
            </a:r>
          </a:p>
          <a:p>
            <a:r>
              <a:rPr lang="tr-TR" sz="2000" dirty="0" err="1" smtClean="0"/>
              <a:t>Streptokokal</a:t>
            </a:r>
            <a:r>
              <a:rPr lang="tr-TR" sz="2000" dirty="0" smtClean="0"/>
              <a:t> bakteriyel enfeksiyon veya domuz gribi enfeksiyonu gibi enfeksiyonlar .</a:t>
            </a:r>
          </a:p>
          <a:p>
            <a:r>
              <a:rPr lang="tr-TR" sz="2000" dirty="0" smtClean="0"/>
              <a:t>Genetik bozukluklar.</a:t>
            </a:r>
          </a:p>
          <a:p>
            <a:r>
              <a:rPr lang="tr-TR" sz="2000" dirty="0" err="1" smtClean="0"/>
              <a:t>Narkolepsi</a:t>
            </a:r>
            <a:r>
              <a:rPr lang="tr-TR" sz="2000" dirty="0" smtClean="0"/>
              <a:t>, beynin diğer hastalıklardan ve </a:t>
            </a:r>
            <a:r>
              <a:rPr lang="tr-TR" sz="2000" dirty="0" err="1" smtClean="0"/>
              <a:t>hipokretin</a:t>
            </a:r>
            <a:r>
              <a:rPr lang="tr-TR" sz="2000" dirty="0" smtClean="0"/>
              <a:t> üreten kısmına verilen zararlardan da kaynaklanabilir:</a:t>
            </a:r>
          </a:p>
          <a:p>
            <a:r>
              <a:rPr lang="tr-TR" sz="2000" dirty="0" smtClean="0"/>
              <a:t>Beyin tümörü, Kafa travması, </a:t>
            </a:r>
            <a:r>
              <a:rPr lang="tr-TR" sz="2000" dirty="0" err="1" smtClean="0"/>
              <a:t>Ensefalit</a:t>
            </a:r>
            <a:r>
              <a:rPr lang="tr-TR" sz="2000" dirty="0" smtClean="0"/>
              <a:t> veya beynin iltihabı.</a:t>
            </a:r>
          </a:p>
          <a:p>
            <a:r>
              <a:rPr lang="tr-TR" sz="2000" dirty="0" err="1" smtClean="0"/>
              <a:t>Multipl</a:t>
            </a:r>
            <a:r>
              <a:rPr lang="tr-TR" sz="2000" dirty="0" smtClean="0"/>
              <a:t> skleroz.</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582594"/>
          </a:xfrm>
        </p:spPr>
        <p:txBody>
          <a:bodyPr>
            <a:normAutofit/>
          </a:bodyPr>
          <a:lstStyle/>
          <a:p>
            <a:pPr algn="l"/>
            <a:r>
              <a:rPr lang="tr-TR" sz="3200" b="1" dirty="0" err="1" smtClean="0"/>
              <a:t>Narkolepsi’nin</a:t>
            </a:r>
            <a:r>
              <a:rPr lang="tr-TR" sz="3200" b="1" dirty="0" smtClean="0"/>
              <a:t> Belirtileri;</a:t>
            </a:r>
            <a:endParaRPr lang="tr-TR" sz="3200" b="1" dirty="0"/>
          </a:p>
        </p:txBody>
      </p:sp>
      <p:sp>
        <p:nvSpPr>
          <p:cNvPr id="3" name="2 İçerik Yer Tutucusu"/>
          <p:cNvSpPr>
            <a:spLocks noGrp="1"/>
          </p:cNvSpPr>
          <p:nvPr>
            <p:ph idx="1"/>
          </p:nvPr>
        </p:nvSpPr>
        <p:spPr>
          <a:xfrm>
            <a:off x="457200" y="1000108"/>
            <a:ext cx="8229600" cy="5126055"/>
          </a:xfrm>
        </p:spPr>
        <p:txBody>
          <a:bodyPr>
            <a:normAutofit fontScale="62500" lnSpcReduction="20000"/>
          </a:bodyPr>
          <a:lstStyle/>
          <a:p>
            <a:r>
              <a:rPr lang="tr-TR" dirty="0" err="1" smtClean="0"/>
              <a:t>Narkolepsi</a:t>
            </a:r>
            <a:r>
              <a:rPr lang="tr-TR" dirty="0" smtClean="0"/>
              <a:t> belirtileri aniden ortaya çıkabilir  veya yıllar içinde yavaş yavaş gelişebilir. Genel belirtiler şunlardır:</a:t>
            </a:r>
          </a:p>
          <a:p>
            <a:r>
              <a:rPr lang="tr-TR" b="1" dirty="0" smtClean="0"/>
              <a:t>Gündüz aşırı uyku hali:</a:t>
            </a:r>
            <a:r>
              <a:rPr lang="tr-TR" dirty="0" smtClean="0"/>
              <a:t> </a:t>
            </a:r>
            <a:r>
              <a:rPr lang="tr-TR" dirty="0" err="1" smtClean="0"/>
              <a:t>Narkolepsi</a:t>
            </a:r>
            <a:r>
              <a:rPr lang="tr-TR" dirty="0" smtClean="0"/>
              <a:t> hastaları gün boyu uykulu gezmektedir. Uzun süre uyanık kalmakta zorluk çeker ve konsantre bozukluğu yaşar.</a:t>
            </a:r>
          </a:p>
          <a:p>
            <a:r>
              <a:rPr lang="tr-TR" b="1" dirty="0" smtClean="0"/>
              <a:t>Uyku atakları:</a:t>
            </a:r>
            <a:r>
              <a:rPr lang="tr-TR" dirty="0" smtClean="0"/>
              <a:t> Uyku atakları </a:t>
            </a:r>
            <a:r>
              <a:rPr lang="tr-TR" dirty="0" err="1" smtClean="0"/>
              <a:t>narkolepsi</a:t>
            </a:r>
            <a:r>
              <a:rPr lang="tr-TR" dirty="0" smtClean="0"/>
              <a:t> hastalarının her an ve zaman zaman uykuya dalmasına neden olur. </a:t>
            </a:r>
            <a:r>
              <a:rPr lang="tr-TR" dirty="0" err="1" smtClean="0"/>
              <a:t>Narkolepsi</a:t>
            </a:r>
            <a:r>
              <a:rPr lang="tr-TR" dirty="0" smtClean="0"/>
              <a:t> kontrol edilmezse, uyku atakları günde birkaç kez sürebilir.</a:t>
            </a:r>
          </a:p>
          <a:p>
            <a:r>
              <a:rPr lang="tr-TR" b="1" dirty="0" smtClean="0"/>
              <a:t>Uyku felci:</a:t>
            </a:r>
            <a:r>
              <a:rPr lang="tr-TR" dirty="0" smtClean="0"/>
              <a:t> Bu durum, hasta uyanmak üzere olduğunda veya uykuya dalmaya başladığında bir süre hareket edemez veya konuşamaz duruma gelir.</a:t>
            </a:r>
          </a:p>
          <a:p>
            <a:r>
              <a:rPr lang="tr-TR" b="1" dirty="0" smtClean="0"/>
              <a:t>Halüsinasyonlar:</a:t>
            </a:r>
            <a:r>
              <a:rPr lang="tr-TR" dirty="0" smtClean="0"/>
              <a:t> </a:t>
            </a:r>
            <a:r>
              <a:rPr lang="tr-TR" dirty="0" err="1" smtClean="0"/>
              <a:t>Narkolepsili</a:t>
            </a:r>
            <a:r>
              <a:rPr lang="tr-TR" dirty="0" smtClean="0"/>
              <a:t> hastaları özellikle yatarken ya da uyanmaya yakın, gerçek olmayan bir şeyi görebilir ya da duyabilirler.</a:t>
            </a:r>
          </a:p>
          <a:p>
            <a:r>
              <a:rPr lang="tr-TR" b="1" dirty="0" smtClean="0"/>
              <a:t>Hafıza kaybı:</a:t>
            </a:r>
            <a:r>
              <a:rPr lang="tr-TR" dirty="0" smtClean="0"/>
              <a:t> </a:t>
            </a:r>
            <a:r>
              <a:rPr lang="tr-TR" dirty="0" err="1" smtClean="0"/>
              <a:t>Narkolepsisi</a:t>
            </a:r>
            <a:r>
              <a:rPr lang="tr-TR" dirty="0" smtClean="0"/>
              <a:t> olan insanlar bazen yaptıkları aktiviteleri unutabilirler.</a:t>
            </a:r>
          </a:p>
          <a:p>
            <a:r>
              <a:rPr lang="tr-TR" b="1" dirty="0" smtClean="0"/>
              <a:t>Baş ağrısı</a:t>
            </a:r>
            <a:endParaRPr lang="tr-TR" dirty="0" smtClean="0"/>
          </a:p>
          <a:p>
            <a:r>
              <a:rPr lang="tr-TR" b="1" dirty="0" smtClean="0"/>
              <a:t>Depresyon.</a:t>
            </a:r>
            <a:endParaRPr lang="tr-TR" dirty="0" smtClean="0"/>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142976" y="214290"/>
            <a:ext cx="6065350" cy="797226"/>
          </a:xfrm>
        </p:spPr>
        <p:txBody>
          <a:bodyPr>
            <a:normAutofit/>
          </a:bodyPr>
          <a:lstStyle/>
          <a:p>
            <a:pPr algn="l"/>
            <a:r>
              <a:rPr lang="tr-TR" sz="3200" b="1" dirty="0" err="1" smtClean="0"/>
              <a:t>Narkolepsi’nin</a:t>
            </a:r>
            <a:r>
              <a:rPr lang="tr-TR" sz="3200" b="1" dirty="0" smtClean="0"/>
              <a:t> Tanısı;</a:t>
            </a:r>
            <a:endParaRPr lang="tr-TR" sz="3200" b="1" dirty="0"/>
          </a:p>
        </p:txBody>
      </p:sp>
      <p:sp>
        <p:nvSpPr>
          <p:cNvPr id="3" name="2 İçerik Yer Tutucusu"/>
          <p:cNvSpPr>
            <a:spLocks noGrp="1"/>
          </p:cNvSpPr>
          <p:nvPr>
            <p:ph sz="half" idx="1"/>
          </p:nvPr>
        </p:nvSpPr>
        <p:spPr>
          <a:xfrm>
            <a:off x="785786" y="1071546"/>
            <a:ext cx="5429288" cy="5429288"/>
          </a:xfrm>
        </p:spPr>
        <p:txBody>
          <a:bodyPr>
            <a:normAutofit fontScale="62500" lnSpcReduction="20000"/>
          </a:bodyPr>
          <a:lstStyle/>
          <a:p>
            <a:r>
              <a:rPr lang="tr-TR" dirty="0" smtClean="0"/>
              <a:t>Tanı koymada ilk adım olarak, doktor hastanın tıbbi geçmişini ve hastanın ailesini kontrol edecektir. Daha sonra doktor, uyku alışkanlıklarını ve semptomları hakkında soru soracaktır.</a:t>
            </a:r>
          </a:p>
          <a:p>
            <a:r>
              <a:rPr lang="tr-TR" dirty="0" smtClean="0"/>
              <a:t>Doktor, semptomların şiddetini tespit etmek için çeşitli yöntemler kullanarak fizik muayene ve takip muayenesi yapacaktır. Tanı yöntemleri şunları içerir:</a:t>
            </a:r>
          </a:p>
          <a:p>
            <a:r>
              <a:rPr lang="tr-TR" b="1" dirty="0" err="1" smtClean="0"/>
              <a:t>Hipokretin</a:t>
            </a:r>
            <a:r>
              <a:rPr lang="tr-TR" b="1" dirty="0" smtClean="0"/>
              <a:t> seviyesinin ölçümü.</a:t>
            </a:r>
            <a:r>
              <a:rPr lang="tr-TR" dirty="0" smtClean="0"/>
              <a:t> </a:t>
            </a:r>
            <a:r>
              <a:rPr lang="tr-TR" dirty="0" err="1" smtClean="0"/>
              <a:t>hipokretin</a:t>
            </a:r>
            <a:r>
              <a:rPr lang="tr-TR" dirty="0" smtClean="0"/>
              <a:t> seviyesi ponksiyon (prosedürüyle boyunca alınan beyin-omurilik sıvısı ve omurilik (beyin-omurilik sıvısı) bir numune kullanılarak gerçekleştirilmektedir.</a:t>
            </a:r>
          </a:p>
          <a:p>
            <a:r>
              <a:rPr lang="tr-TR" b="1" dirty="0" smtClean="0"/>
              <a:t>Uyku Kontrolü</a:t>
            </a:r>
            <a:r>
              <a:rPr lang="tr-TR" dirty="0" smtClean="0"/>
              <a:t> hastanın uykuya dalması ne kadar sürüyor belirlemek için kullanılır. Hastalar dan gün içinde birkaç kez uyuması istenir ve hastanın uykuya dalmasının ne kadar sürdüğü tespit edilir. Ayrıca uyku evresi değerlendirilir. . Hasta kolayca uyuyabilir ve hızlı göz hareketi ile </a:t>
            </a:r>
            <a:r>
              <a:rPr lang="tr-TR" dirty="0" err="1" smtClean="0"/>
              <a:t>uykufazına</a:t>
            </a:r>
            <a:r>
              <a:rPr lang="tr-TR" dirty="0" smtClean="0"/>
              <a:t> girebilirse, hastanın büyük olasılıkla </a:t>
            </a:r>
            <a:r>
              <a:rPr lang="tr-TR" dirty="0" err="1" smtClean="0"/>
              <a:t>narkolepsi</a:t>
            </a:r>
            <a:r>
              <a:rPr lang="tr-TR" dirty="0" smtClean="0"/>
              <a:t> hastası olduğu gözlemlenir.</a:t>
            </a:r>
          </a:p>
        </p:txBody>
      </p:sp>
      <p:pic>
        <p:nvPicPr>
          <p:cNvPr id="5" name="4 İçerik Yer Tutucusu" descr="nanannaannanna.jpg"/>
          <p:cNvPicPr>
            <a:picLocks noGrp="1" noChangeAspect="1"/>
          </p:cNvPicPr>
          <p:nvPr>
            <p:ph sz="half" idx="2"/>
          </p:nvPr>
        </p:nvPicPr>
        <p:blipFill>
          <a:blip r:embed="rId2" cstate="print"/>
          <a:stretch>
            <a:fillRect/>
          </a:stretch>
        </p:blipFill>
        <p:spPr>
          <a:xfrm>
            <a:off x="6286512" y="1357298"/>
            <a:ext cx="2657468" cy="1993101"/>
          </a:xfr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000100" y="0"/>
            <a:ext cx="6493978" cy="845840"/>
          </a:xfrm>
        </p:spPr>
        <p:txBody>
          <a:bodyPr>
            <a:normAutofit/>
          </a:bodyPr>
          <a:lstStyle/>
          <a:p>
            <a:pPr algn="l"/>
            <a:r>
              <a:rPr lang="tr-TR" sz="3200" b="1" dirty="0" err="1" smtClean="0"/>
              <a:t>Narkolepsi’nin</a:t>
            </a:r>
            <a:r>
              <a:rPr lang="tr-TR" sz="3200" b="1" dirty="0" smtClean="0"/>
              <a:t> Tedavisi;</a:t>
            </a:r>
            <a:endParaRPr lang="tr-TR" sz="3200" b="1" dirty="0"/>
          </a:p>
        </p:txBody>
      </p:sp>
      <p:sp>
        <p:nvSpPr>
          <p:cNvPr id="3" name="2 İçerik Yer Tutucusu"/>
          <p:cNvSpPr>
            <a:spLocks noGrp="1"/>
          </p:cNvSpPr>
          <p:nvPr>
            <p:ph sz="half" idx="1"/>
          </p:nvPr>
        </p:nvSpPr>
        <p:spPr>
          <a:xfrm>
            <a:off x="928662" y="928670"/>
            <a:ext cx="4572032" cy="5258770"/>
          </a:xfrm>
        </p:spPr>
        <p:txBody>
          <a:bodyPr>
            <a:normAutofit fontScale="62500" lnSpcReduction="20000"/>
          </a:bodyPr>
          <a:lstStyle/>
          <a:p>
            <a:r>
              <a:rPr lang="tr-TR" dirty="0" err="1" smtClean="0"/>
              <a:t>Narkolepsi</a:t>
            </a:r>
            <a:r>
              <a:rPr lang="tr-TR" dirty="0" smtClean="0"/>
              <a:t> için tedavi yoktur. Tedavinin amacı sadece semptomları kontrol etmek, böylece hastanın faaliyetini dengede tutmaktır. Hafif </a:t>
            </a:r>
            <a:r>
              <a:rPr lang="tr-TR" dirty="0" err="1" smtClean="0"/>
              <a:t>narkolepsi</a:t>
            </a:r>
            <a:r>
              <a:rPr lang="tr-TR" dirty="0" smtClean="0"/>
              <a:t> için, uyku alışkanlıklarını değiştirerek tedavi yapılabilir. Ancak, semptomlar yeterince şiddetli görünüyorsa, hastaya ilaç verilmelidir. Şiddete ek olarak, ilacı vermek yaş, önceki tıbbi geçmiş, genel sağlık, olası yan etkiler ve hasta seçimi gibi diğer faktörleri dikkate alacaktır.</a:t>
            </a:r>
          </a:p>
          <a:p>
            <a:r>
              <a:rPr lang="tr-TR" dirty="0" err="1" smtClean="0"/>
              <a:t>Narkolepsi</a:t>
            </a:r>
            <a:r>
              <a:rPr lang="tr-TR" dirty="0" smtClean="0"/>
              <a:t> rahatlatmak için kullanılan bazı ilaçlar şunlardır:</a:t>
            </a:r>
          </a:p>
          <a:p>
            <a:r>
              <a:rPr lang="tr-TR" dirty="0" smtClean="0"/>
              <a:t>Uyarıcılar, merkezi sinir sistemini uyarmak için ilaçlar, böylece hastaların gün boyunca uyanık kalması sağlanır. Doktor uyarıcı tipte bir ilaç verecektir.</a:t>
            </a:r>
          </a:p>
          <a:p>
            <a:r>
              <a:rPr lang="tr-TR" dirty="0" err="1" smtClean="0"/>
              <a:t>Trisiklik</a:t>
            </a:r>
            <a:r>
              <a:rPr lang="tr-TR" dirty="0" smtClean="0"/>
              <a:t> </a:t>
            </a:r>
            <a:r>
              <a:rPr lang="tr-TR" dirty="0" err="1" smtClean="0"/>
              <a:t>antidepresanlar</a:t>
            </a:r>
            <a:r>
              <a:rPr lang="tr-TR" dirty="0" smtClean="0"/>
              <a:t>.  </a:t>
            </a:r>
            <a:r>
              <a:rPr lang="tr-TR" dirty="0" err="1" smtClean="0"/>
              <a:t>Amitriptilin</a:t>
            </a:r>
            <a:r>
              <a:rPr lang="tr-TR" dirty="0" smtClean="0"/>
              <a:t> gibi </a:t>
            </a:r>
            <a:r>
              <a:rPr lang="tr-TR" dirty="0" err="1" smtClean="0"/>
              <a:t>antidepresan</a:t>
            </a:r>
            <a:r>
              <a:rPr lang="tr-TR" dirty="0" smtClean="0"/>
              <a:t> ilaçlar , </a:t>
            </a:r>
            <a:r>
              <a:rPr lang="tr-TR" dirty="0" err="1" smtClean="0"/>
              <a:t>katapleksi</a:t>
            </a:r>
            <a:r>
              <a:rPr lang="tr-TR" dirty="0" smtClean="0"/>
              <a:t> semptomlarını ya da kas kontrolü kaybını azaltmaya yardımcı olur.</a:t>
            </a:r>
          </a:p>
          <a:p>
            <a:endParaRPr lang="tr-TR" dirty="0"/>
          </a:p>
        </p:txBody>
      </p:sp>
      <p:pic>
        <p:nvPicPr>
          <p:cNvPr id="5" name="4 İçerik Yer Tutucusu" descr="nononononono.jpg"/>
          <p:cNvPicPr>
            <a:picLocks noGrp="1" noChangeAspect="1"/>
          </p:cNvPicPr>
          <p:nvPr>
            <p:ph sz="half" idx="2"/>
          </p:nvPr>
        </p:nvPicPr>
        <p:blipFill>
          <a:blip r:embed="rId2"/>
          <a:stretch>
            <a:fillRect/>
          </a:stretch>
        </p:blipFill>
        <p:spPr>
          <a:xfrm>
            <a:off x="5643570" y="2000240"/>
            <a:ext cx="3286148" cy="2143140"/>
          </a:xfr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115328" cy="582594"/>
          </a:xfrm>
        </p:spPr>
        <p:txBody>
          <a:bodyPr>
            <a:normAutofit/>
          </a:bodyPr>
          <a:lstStyle/>
          <a:p>
            <a:pPr algn="l"/>
            <a:r>
              <a:rPr lang="tr-TR" sz="3200" b="1" dirty="0" err="1" smtClean="0"/>
              <a:t>Narkolepsi’nin</a:t>
            </a:r>
            <a:r>
              <a:rPr lang="tr-TR" sz="3200" b="1" dirty="0" smtClean="0"/>
              <a:t> Önlenmesi;</a:t>
            </a:r>
            <a:endParaRPr lang="tr-TR" sz="3200" b="1" dirty="0"/>
          </a:p>
        </p:txBody>
      </p:sp>
      <p:sp>
        <p:nvSpPr>
          <p:cNvPr id="3" name="2 İçerik Yer Tutucusu"/>
          <p:cNvSpPr>
            <a:spLocks noGrp="1"/>
          </p:cNvSpPr>
          <p:nvPr>
            <p:ph idx="1"/>
          </p:nvPr>
        </p:nvSpPr>
        <p:spPr>
          <a:xfrm>
            <a:off x="457200" y="1142984"/>
            <a:ext cx="8229600" cy="4983179"/>
          </a:xfrm>
        </p:spPr>
        <p:txBody>
          <a:bodyPr>
            <a:noAutofit/>
          </a:bodyPr>
          <a:lstStyle/>
          <a:p>
            <a:r>
              <a:rPr lang="tr-TR" sz="2200" dirty="0" err="1" smtClean="0"/>
              <a:t>Narkolepsi</a:t>
            </a:r>
            <a:r>
              <a:rPr lang="tr-TR" sz="2200" dirty="0" smtClean="0"/>
              <a:t> önlenemez, ancak düzenli tedavi, meydana gelebilecek uyku ataklarının sayısını azaltmaya yardımcı olabilir. Ayrıca, ortaya çıkabilecek semptomları azaltmak için </a:t>
            </a:r>
            <a:r>
              <a:rPr lang="tr-TR" sz="2200" dirty="0" err="1" smtClean="0"/>
              <a:t>narkolepsi</a:t>
            </a:r>
            <a:r>
              <a:rPr lang="tr-TR" sz="2200" dirty="0" smtClean="0"/>
              <a:t> yapılabilecek birkaç şey vardır:</a:t>
            </a:r>
          </a:p>
          <a:p>
            <a:r>
              <a:rPr lang="tr-TR" sz="2200" dirty="0" smtClean="0"/>
              <a:t>*Düzenli egzersiz yapın.</a:t>
            </a:r>
          </a:p>
          <a:p>
            <a:r>
              <a:rPr lang="tr-TR" sz="2200" dirty="0" smtClean="0"/>
              <a:t>*Önemli bir aktivite öncesinde ağır kısımları olan yiyeceklerin tüketiminden kaçının.</a:t>
            </a:r>
          </a:p>
          <a:p>
            <a:r>
              <a:rPr lang="tr-TR" sz="2200" dirty="0" smtClean="0"/>
              <a:t>*Her gün aynı saatte kalkmaya ve gece uyumaya çalışın.</a:t>
            </a:r>
          </a:p>
          <a:p>
            <a:r>
              <a:rPr lang="tr-TR" sz="2200" dirty="0" smtClean="0"/>
              <a:t>*Öğle yemeğinden sonra 10-15 dakika kadar şekerleme yapın.</a:t>
            </a:r>
          </a:p>
          <a:p>
            <a:r>
              <a:rPr lang="tr-TR" sz="2200" dirty="0" smtClean="0"/>
              <a:t>*Nikotin ve alkol tüketiminden kaçının çünkü semptomları şiddetlendirebilir.</a:t>
            </a:r>
          </a:p>
          <a:p>
            <a:r>
              <a:rPr lang="tr-TR" sz="2200" dirty="0" smtClean="0"/>
              <a:t>*Kitap okumak veya banyo yapmak gibi, yatmadan önce zihni rahatlatacak şeyler yapın.</a:t>
            </a:r>
          </a:p>
          <a:p>
            <a:r>
              <a:rPr lang="tr-TR" sz="2200" dirty="0" smtClean="0"/>
              <a:t>*Atmosferi ve oda sıcaklığını mümkün olduğunca konforlu hale getirin</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ündönümü">
  <a:themeElements>
    <a:clrScheme name="Gündönümü">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Gündönümü">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Gündönümü">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67</TotalTime>
  <Words>725</Words>
  <Application>Microsoft Office PowerPoint</Application>
  <PresentationFormat>Ekran Gösterisi (4:3)</PresentationFormat>
  <Paragraphs>45</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Gündönümü</vt:lpstr>
      <vt:lpstr>HAZIRLAYANLAR: Hazal ALTUN Elif Buse Tunç </vt:lpstr>
      <vt:lpstr>Narkolepsi Nedir;</vt:lpstr>
      <vt:lpstr>Slayt 3</vt:lpstr>
      <vt:lpstr>Narkolepsi’nin Nedenleri;</vt:lpstr>
      <vt:lpstr>Narkolepsi’nin Belirtileri;</vt:lpstr>
      <vt:lpstr>Narkolepsi’nin Tanısı;</vt:lpstr>
      <vt:lpstr>Narkolepsi’nin Tedavisi;</vt:lpstr>
      <vt:lpstr>Narkolepsi’nin Önlenmesi;</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HAZIRLAYANLAR: Hazal ALTUN Elif Buse Tunç </dc:title>
  <dc:creator>USER</dc:creator>
  <cp:lastModifiedBy>USER</cp:lastModifiedBy>
  <cp:revision>1</cp:revision>
  <dcterms:created xsi:type="dcterms:W3CDTF">2019-12-24T15:08:58Z</dcterms:created>
  <dcterms:modified xsi:type="dcterms:W3CDTF">2019-12-24T16:16:17Z</dcterms:modified>
</cp:coreProperties>
</file>