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 /><Relationship Id="rId2" Type="http://schemas.openxmlformats.org/package/2006/relationships/metadata/thumbnail" Target="docProps/thumbnail.jpeg" /><Relationship Id="rId1" Type="http://schemas.openxmlformats.org/officeDocument/2006/relationships/officeDocument" Target="ppt/presentation.xml" /><Relationship Id="rId5" Type="http://schemas.openxmlformats.org/officeDocument/2006/relationships/custom-properties" Target="docProps/custom.xml" /><Relationship Id="rId4" Type="http://schemas.openxmlformats.org/officeDocument/2006/relationships/extended-properties" Target="docProps/app.xml" /></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7" r:id="rId7"/>
    <p:sldId id="261" r:id="rId8"/>
    <p:sldId id="270" r:id="rId9"/>
    <p:sldId id="268" r:id="rId10"/>
    <p:sldId id="262" r:id="rId11"/>
    <p:sldId id="263" r:id="rId12"/>
    <p:sldId id="272" r:id="rId13"/>
    <p:sldId id="274" r:id="rId14"/>
    <p:sldId id="273" r:id="rId15"/>
    <p:sldId id="265" r:id="rId16"/>
    <p:sldId id="275" r:id="rId17"/>
    <p:sldId id="264" r:id="rId1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 /><Relationship Id="rId13" Type="http://schemas.openxmlformats.org/officeDocument/2006/relationships/slide" Target="slides/slide12.xml" /><Relationship Id="rId18" Type="http://schemas.openxmlformats.org/officeDocument/2006/relationships/slide" Target="slides/slide17.xml" /><Relationship Id="rId3" Type="http://schemas.openxmlformats.org/officeDocument/2006/relationships/slide" Target="slides/slide2.xml" /><Relationship Id="rId21" Type="http://schemas.openxmlformats.org/officeDocument/2006/relationships/theme" Target="theme/theme1.xml" /><Relationship Id="rId7" Type="http://schemas.openxmlformats.org/officeDocument/2006/relationships/slide" Target="slides/slide6.xml" /><Relationship Id="rId12" Type="http://schemas.openxmlformats.org/officeDocument/2006/relationships/slide" Target="slides/slide11.xml" /><Relationship Id="rId17" Type="http://schemas.openxmlformats.org/officeDocument/2006/relationships/slide" Target="slides/slide16.xml" /><Relationship Id="rId2" Type="http://schemas.openxmlformats.org/officeDocument/2006/relationships/slide" Target="slides/slide1.xml" /><Relationship Id="rId16" Type="http://schemas.openxmlformats.org/officeDocument/2006/relationships/slide" Target="slides/slide15.xml" /><Relationship Id="rId20" Type="http://schemas.openxmlformats.org/officeDocument/2006/relationships/viewProps" Target="viewProps.xml" /><Relationship Id="rId1" Type="http://schemas.openxmlformats.org/officeDocument/2006/relationships/slideMaster" Target="slideMasters/slideMaster1.xml" /><Relationship Id="rId6" Type="http://schemas.openxmlformats.org/officeDocument/2006/relationships/slide" Target="slides/slide5.xml" /><Relationship Id="rId11" Type="http://schemas.openxmlformats.org/officeDocument/2006/relationships/slide" Target="slides/slide10.xml" /><Relationship Id="rId5" Type="http://schemas.openxmlformats.org/officeDocument/2006/relationships/slide" Target="slides/slide4.xml" /><Relationship Id="rId15" Type="http://schemas.openxmlformats.org/officeDocument/2006/relationships/slide" Target="slides/slide14.xml" /><Relationship Id="rId10" Type="http://schemas.openxmlformats.org/officeDocument/2006/relationships/slide" Target="slides/slide9.xml" /><Relationship Id="rId19" Type="http://schemas.openxmlformats.org/officeDocument/2006/relationships/presProps" Target="presProps.xml" /><Relationship Id="rId4" Type="http://schemas.openxmlformats.org/officeDocument/2006/relationships/slide" Target="slides/slide3.xml" /><Relationship Id="rId9" Type="http://schemas.openxmlformats.org/officeDocument/2006/relationships/slide" Target="slides/slide8.xml" /><Relationship Id="rId14" Type="http://schemas.openxmlformats.org/officeDocument/2006/relationships/slide" Target="slides/slide13.xml" /><Relationship Id="rId22" Type="http://schemas.openxmlformats.org/officeDocument/2006/relationships/tableStyles" Target="tableStyles.xml" /></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eg" /><Relationship Id="rId1" Type="http://schemas.openxmlformats.org/officeDocument/2006/relationships/slideMaster" Target="../slideMasters/slideMaster1.xml" /></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bg1"/>
        </a:solidFill>
        <a:effectLst/>
      </p:bgPr>
    </p:bg>
    <p:spTree>
      <p:nvGrpSpPr>
        <p:cNvPr id="1" name=""/>
        <p:cNvGrpSpPr/>
        <p:nvPr/>
      </p:nvGrpSpPr>
      <p:grpSpPr>
        <a:xfrm>
          <a:off x="0" y="0"/>
          <a:ext cx="0" cy="0"/>
          <a:chOff x="0" y="0"/>
          <a:chExt cx="0" cy="0"/>
        </a:xfrm>
      </p:grpSpPr>
      <p:pic>
        <p:nvPicPr>
          <p:cNvPr id="2050" name="Picture 2"/>
          <p:cNvPicPr>
            <a:picLocks noChangeAspect="1"/>
          </p:cNvPicPr>
          <p:nvPr/>
        </p:nvPicPr>
        <p:blipFill>
          <a:blip r:embed="rId2"/>
          <a:stretch>
            <a:fillRect/>
          </a:stretch>
        </p:blipFill>
        <p:spPr>
          <a:xfrm>
            <a:off x="0" y="0"/>
            <a:ext cx="12208933" cy="6858000"/>
          </a:xfrm>
          <a:prstGeom prst="rect">
            <a:avLst/>
          </a:prstGeom>
          <a:noFill/>
          <a:ln w="9525">
            <a:noFill/>
          </a:ln>
        </p:spPr>
      </p:pic>
      <p:sp>
        <p:nvSpPr>
          <p:cNvPr id="2051" name="Rectangle 3"/>
          <p:cNvSpPr>
            <a:spLocks noGrp="1" noChangeArrowheads="1"/>
          </p:cNvSpPr>
          <p:nvPr>
            <p:ph type="ctrTitle"/>
          </p:nvPr>
        </p:nvSpPr>
        <p:spPr>
          <a:xfrm>
            <a:off x="624417" y="1196975"/>
            <a:ext cx="10943167" cy="1082675"/>
          </a:xfrm>
        </p:spPr>
        <p:txBody>
          <a:bodyPr/>
          <a:lstStyle>
            <a:lvl1pPr algn="ctr">
              <a:defRPr>
                <a:solidFill>
                  <a:schemeClr val="bg1"/>
                </a:solidFill>
              </a:defRPr>
            </a:lvl1pPr>
          </a:lstStyle>
          <a:p>
            <a:pPr lvl="0"/>
            <a:r>
              <a:rPr lang="en-US" altLang="zh-CN" noProof="0"/>
              <a:t>Click to edit Master title style</a:t>
            </a:r>
          </a:p>
        </p:txBody>
      </p:sp>
      <p:sp>
        <p:nvSpPr>
          <p:cNvPr id="2052" name="Rectangle 4"/>
          <p:cNvSpPr>
            <a:spLocks noGrp="1" noChangeArrowheads="1"/>
          </p:cNvSpPr>
          <p:nvPr>
            <p:ph type="subTitle" idx="1"/>
          </p:nvPr>
        </p:nvSpPr>
        <p:spPr>
          <a:xfrm>
            <a:off x="626533" y="2422525"/>
            <a:ext cx="10949517" cy="1752600"/>
          </a:xfrm>
        </p:spPr>
        <p:txBody>
          <a:bodyPr/>
          <a:lstStyle>
            <a:lvl1pPr marL="0" indent="0" algn="ctr">
              <a:buFontTx/>
              <a:buNone/>
              <a:defRPr>
                <a:solidFill>
                  <a:schemeClr val="bg1"/>
                </a:solidFill>
              </a:defRPr>
            </a:lvl1pPr>
          </a:lstStyle>
          <a:p>
            <a:pPr lvl="0"/>
            <a:r>
              <a:rPr lang="en-US" altLang="zh-CN" noProof="0"/>
              <a:t>Click to edit Master subtitle style</a:t>
            </a:r>
          </a:p>
        </p:txBody>
      </p:sp>
      <p:sp>
        <p:nvSpPr>
          <p:cNvPr id="9" name="Rectangle 5"/>
          <p:cNvSpPr>
            <a:spLocks noGrp="1" noChangeArrowheads="1"/>
          </p:cNvSpPr>
          <p:nvPr>
            <p:ph type="dt" sz="half" idx="2"/>
          </p:nvPr>
        </p:nvSpPr>
        <p:spPr bwMode="auto">
          <a:xfrm>
            <a:off x="609600" y="6245225"/>
            <a:ext cx="2844800" cy="476250"/>
          </a:xfrm>
          <a:prstGeom prst="rect">
            <a:avLst/>
          </a:prstGeo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defRPr/>
            </a:lvl1pPr>
          </a:lstStyle>
          <a:p>
            <a:fld id="{B61BEF0D-F0BB-DE4B-95CE-6DB70DBA9567}" type="datetimeFigureOut">
              <a:rPr lang="en-US" dirty="0"/>
              <a:t>12/26/2019</a:t>
            </a:fld>
            <a:endParaRPr lang="en-US" dirty="0"/>
          </a:p>
        </p:txBody>
      </p:sp>
      <p:sp>
        <p:nvSpPr>
          <p:cNvPr id="10" name="Rectangle 6"/>
          <p:cNvSpPr>
            <a:spLocks noGrp="1" noChangeArrowheads="1"/>
          </p:cNvSpPr>
          <p:nvPr>
            <p:ph type="ftr" sz="quarter" idx="3"/>
          </p:nvPr>
        </p:nvSpPr>
        <p:spPr bwMode="auto">
          <a:xfrm>
            <a:off x="4165600" y="6245225"/>
            <a:ext cx="3860800" cy="476250"/>
          </a:xfrm>
          <a:prstGeom prst="rect">
            <a:avLst/>
          </a:prstGeo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defRPr/>
            </a:lvl1pPr>
          </a:lstStyle>
          <a:p>
            <a:endParaRPr lang="en-US" dirty="0"/>
          </a:p>
        </p:txBody>
      </p:sp>
      <p:sp>
        <p:nvSpPr>
          <p:cNvPr id="11" name="Rectangle 7"/>
          <p:cNvSpPr>
            <a:spLocks noGrp="1" noChangeArrowheads="1"/>
          </p:cNvSpPr>
          <p:nvPr>
            <p:ph type="sldNum" sz="quarter" idx="4"/>
          </p:nvPr>
        </p:nvSpPr>
        <p:spPr bwMode="auto">
          <a:xfrm>
            <a:off x="8737600" y="6245225"/>
            <a:ext cx="2844800" cy="476250"/>
          </a:xfrm>
          <a:prstGeom prst="rect">
            <a:avLst/>
          </a:prstGeo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defRPr/>
            </a:lvl1pPr>
          </a:lstStyle>
          <a:p>
            <a:fld id="{D57F1E4F-1CFF-5643-939E-217C01CDF565}" type="slidenum">
              <a:rPr lang="en-US" dirty="0"/>
              <a:t>‹#›</a:t>
            </a:fld>
            <a:endParaRPr lang="en-US" dirty="0"/>
          </a:p>
        </p:txBody>
      </p:sp>
    </p:spTree>
  </p:cSld>
  <p:clrMapOvr>
    <a:masterClrMapping/>
  </p:clrMapOvr>
  <p:hf sldNum="0"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61BEF0D-F0BB-DE4B-95CE-6DB70DBA9567}" type="datetimeFigureOut">
              <a:rPr lang="en-US" dirty="0"/>
              <a:t>12/26/2019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t>‹#›</a:t>
            </a:fld>
            <a:endParaRPr lang="en-US" dirty="0"/>
          </a:p>
        </p:txBody>
      </p:sp>
    </p:spTree>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190500"/>
            <a:ext cx="2743200" cy="593725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190500"/>
            <a:ext cx="8026400" cy="59372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61BEF0D-F0BB-DE4B-95CE-6DB70DBA9567}" type="datetimeFigureOut">
              <a:rPr lang="en-US" dirty="0"/>
              <a:t>12/26/2019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t>‹#›</a:t>
            </a:fld>
            <a:endParaRPr lang="en-US" dirty="0"/>
          </a:p>
        </p:txBody>
      </p:sp>
    </p:spTree>
  </p:cSld>
  <p:clrMapOvr>
    <a:masterClrMapping/>
  </p:clrMapOvr>
  <p:hf sldNum="0"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61BEF0D-F0BB-DE4B-95CE-6DB70DBA9567}" type="datetimeFigureOut">
              <a:rPr lang="en-US" dirty="0"/>
              <a:t>12/26/2019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t>‹#›</a:t>
            </a:fld>
            <a:endParaRPr lang="en-US" dirty="0"/>
          </a:p>
        </p:txBody>
      </p:sp>
    </p:spTree>
  </p:cSld>
  <p:clrMapOvr>
    <a:masterClrMapping/>
  </p:clrMapOvr>
  <p:hf sldNum="0"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1"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1" y="4589463"/>
            <a:ext cx="105156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t>12/26/2019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t>‹#›</a:t>
            </a:fld>
            <a:endParaRPr lang="en-US" dirty="0"/>
          </a:p>
        </p:txBody>
      </p:sp>
    </p:spTree>
  </p:cSld>
  <p:clrMapOvr>
    <a:masterClrMapping/>
  </p:clrMapOvr>
  <p:hf sldNum="0"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174750"/>
            <a:ext cx="5384800" cy="4953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174750"/>
            <a:ext cx="5384800" cy="4953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61BEF0D-F0BB-DE4B-95CE-6DB70DBA9567}" type="datetimeFigureOut">
              <a:rPr lang="en-US" dirty="0"/>
              <a:t>12/26/2019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t>‹#›</a:t>
            </a:fld>
            <a:endParaRPr lang="en-US" dirty="0"/>
          </a:p>
        </p:txBody>
      </p:sp>
    </p:spTree>
  </p:cSld>
  <p:clrMapOvr>
    <a:masterClrMapping/>
  </p:clrMapOvr>
  <p:hf sldNum="0"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40317"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40317" y="1681163"/>
            <a:ext cx="5158316"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40317" y="2505075"/>
            <a:ext cx="5158316"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71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71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61BEF0D-F0BB-DE4B-95CE-6DB70DBA9567}" type="datetimeFigureOut">
              <a:rPr lang="en-US" dirty="0"/>
              <a:t>12/26/2019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t>‹#›</a:t>
            </a:fld>
            <a:endParaRPr lang="en-US" dirty="0"/>
          </a:p>
        </p:txBody>
      </p:sp>
    </p:spTree>
  </p:cSld>
  <p:clrMapOvr>
    <a:masterClrMapping/>
  </p:clrMapOvr>
  <p:hf sldNum="0"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61BEF0D-F0BB-DE4B-95CE-6DB70DBA9567}" type="datetimeFigureOut">
              <a:rPr lang="en-US" dirty="0"/>
              <a:t>12/26/2019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t>‹#›</a:t>
            </a:fld>
            <a:endParaRPr lang="en-US" dirty="0"/>
          </a:p>
        </p:txBody>
      </p:sp>
    </p:spTree>
  </p:cSld>
  <p:clrMapOvr>
    <a:masterClrMapping/>
  </p:clrMapOvr>
  <p:hf sldNum="0"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t>12/26/2019</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t>‹#›</a:t>
            </a:fld>
            <a:endParaRPr lang="en-US" dirty="0"/>
          </a:p>
        </p:txBody>
      </p:sp>
    </p:spTree>
  </p:cSld>
  <p:clrMapOvr>
    <a:masterClrMapping/>
  </p:clrMapOvr>
  <p:hf sldNum="0"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40317" y="457200"/>
            <a:ext cx="393276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717"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40317" y="2057400"/>
            <a:ext cx="393276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t>12/26/2019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t>‹#›</a:t>
            </a:fld>
            <a:endParaRPr lang="en-US" dirty="0"/>
          </a:p>
        </p:txBody>
      </p:sp>
    </p:spTree>
  </p:cSld>
  <p:clrMapOvr>
    <a:masterClrMapping/>
  </p:clrMapOvr>
  <p:hf sldNum="0"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40317" y="457200"/>
            <a:ext cx="393276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717" y="987425"/>
            <a:ext cx="6172200" cy="4873625"/>
          </a:xfrm>
        </p:spPr>
        <p:txBody>
          <a:bodyPr vert="horz" wrap="square" lIns="91440" tIns="45720" rIns="91440" bIns="45720" numCol="1" anchor="t" anchorCtr="0" compatLnSpc="1"/>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marL="0" marR="0" lvl="0" indent="0" algn="l" defTabSz="914400" rtl="0" eaLnBrk="1" fontAlgn="base" latinLnBrk="0" hangingPunct="1">
              <a:lnSpc>
                <a:spcPct val="100000"/>
              </a:lnSpc>
              <a:spcBef>
                <a:spcPct val="20000"/>
              </a:spcBef>
              <a:spcAft>
                <a:spcPct val="0"/>
              </a:spcAft>
              <a:buClrTx/>
              <a:buSzTx/>
              <a:buFontTx/>
              <a:buNone/>
              <a:defRPr/>
            </a:pPr>
            <a:endParaRPr kumimoji="0" lang="en-US" sz="3200" b="0" i="0" u="none" strike="noStrike" kern="1200" cap="none" spc="0" normalizeH="0" baseline="0" noProof="0">
              <a:ln>
                <a:noFill/>
              </a:ln>
              <a:solidFill>
                <a:schemeClr val="tx1"/>
              </a:solidFill>
              <a:effectLst/>
              <a:uLnTx/>
              <a:uFillTx/>
              <a:latin typeface="+mn-lt"/>
              <a:ea typeface="+mn-ea"/>
              <a:cs typeface="+mn-cs"/>
            </a:endParaRPr>
          </a:p>
        </p:txBody>
      </p:sp>
      <p:sp>
        <p:nvSpPr>
          <p:cNvPr id="4" name="Text Placeholder 3"/>
          <p:cNvSpPr>
            <a:spLocks noGrp="1"/>
          </p:cNvSpPr>
          <p:nvPr>
            <p:ph type="body" sz="half" idx="2"/>
          </p:nvPr>
        </p:nvSpPr>
        <p:spPr>
          <a:xfrm>
            <a:off x="840317" y="2057400"/>
            <a:ext cx="393276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t>12/26/2019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t>‹#›</a:t>
            </a:fld>
            <a:endParaRPr lang="en-US" dirty="0"/>
          </a:p>
        </p:txBody>
      </p:sp>
    </p:spTree>
  </p:cSld>
  <p:clrMapOvr>
    <a:masterClrMapping/>
  </p:clrMapOvr>
  <p:hf sldNum="0"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 /><Relationship Id="rId13" Type="http://schemas.openxmlformats.org/officeDocument/2006/relationships/image" Target="../media/image1.jpeg" /><Relationship Id="rId3" Type="http://schemas.openxmlformats.org/officeDocument/2006/relationships/slideLayout" Target="../slideLayouts/slideLayout3.xml" /><Relationship Id="rId7" Type="http://schemas.openxmlformats.org/officeDocument/2006/relationships/slideLayout" Target="../slideLayouts/slideLayout7.xml" /><Relationship Id="rId12" Type="http://schemas.openxmlformats.org/officeDocument/2006/relationships/theme" Target="../theme/theme1.xml" /><Relationship Id="rId2" Type="http://schemas.openxmlformats.org/officeDocument/2006/relationships/slideLayout" Target="../slideLayouts/slideLayout2.xml" /><Relationship Id="rId1" Type="http://schemas.openxmlformats.org/officeDocument/2006/relationships/slideLayout" Target="../slideLayouts/slideLayout1.xml" /><Relationship Id="rId6" Type="http://schemas.openxmlformats.org/officeDocument/2006/relationships/slideLayout" Target="../slideLayouts/slideLayout6.xml" /><Relationship Id="rId11" Type="http://schemas.openxmlformats.org/officeDocument/2006/relationships/slideLayout" Target="../slideLayouts/slideLayout11.xml" /><Relationship Id="rId5" Type="http://schemas.openxmlformats.org/officeDocument/2006/relationships/slideLayout" Target="../slideLayouts/slideLayout5.xml" /><Relationship Id="rId10" Type="http://schemas.openxmlformats.org/officeDocument/2006/relationships/slideLayout" Target="../slideLayouts/slideLayout10.xml" /><Relationship Id="rId4" Type="http://schemas.openxmlformats.org/officeDocument/2006/relationships/slideLayout" Target="../slideLayouts/slideLayout4.xml" /><Relationship Id="rId9" Type="http://schemas.openxmlformats.org/officeDocument/2006/relationships/slideLayout" Target="../slideLayouts/slideLayout9.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Picture 9"/>
          <p:cNvPicPr>
            <a:picLocks noChangeAspect="1"/>
          </p:cNvPicPr>
          <p:nvPr/>
        </p:nvPicPr>
        <p:blipFill>
          <a:blip r:embed="rId13"/>
          <a:stretch>
            <a:fillRect/>
          </a:stretch>
        </p:blipFill>
        <p:spPr>
          <a:xfrm>
            <a:off x="0" y="0"/>
            <a:ext cx="12208933" cy="6858000"/>
          </a:xfrm>
          <a:prstGeom prst="rect">
            <a:avLst/>
          </a:prstGeom>
          <a:noFill/>
          <a:ln w="9525">
            <a:noFill/>
          </a:ln>
        </p:spPr>
      </p:pic>
      <p:sp>
        <p:nvSpPr>
          <p:cNvPr id="1027" name="Rectangle 3"/>
          <p:cNvSpPr>
            <a:spLocks noGrp="1"/>
          </p:cNvSpPr>
          <p:nvPr>
            <p:ph type="title"/>
          </p:nvPr>
        </p:nvSpPr>
        <p:spPr>
          <a:xfrm>
            <a:off x="609600" y="190500"/>
            <a:ext cx="10972800" cy="582613"/>
          </a:xfrm>
          <a:prstGeom prst="rect">
            <a:avLst/>
          </a:prstGeom>
          <a:noFill/>
          <a:ln w="9525">
            <a:noFill/>
          </a:ln>
        </p:spPr>
        <p:txBody>
          <a:bodyPr anchor="ctr"/>
          <a:lstStyle/>
          <a:p>
            <a:pPr lvl="0"/>
            <a:r>
              <a:rPr lang="en-US" altLang="zh-CN" dirty="0"/>
              <a:t>Click to edit Master title style</a:t>
            </a:r>
          </a:p>
        </p:txBody>
      </p:sp>
      <p:sp>
        <p:nvSpPr>
          <p:cNvPr id="1028" name="Rectangle 4"/>
          <p:cNvSpPr>
            <a:spLocks noGrp="1"/>
          </p:cNvSpPr>
          <p:nvPr>
            <p:ph type="body" idx="1"/>
          </p:nvPr>
        </p:nvSpPr>
        <p:spPr>
          <a:xfrm>
            <a:off x="609600" y="1174750"/>
            <a:ext cx="10972800" cy="4953000"/>
          </a:xfrm>
          <a:prstGeom prst="rect">
            <a:avLst/>
          </a:prstGeom>
          <a:noFill/>
          <a:ln w="9525">
            <a:noFill/>
          </a:ln>
        </p:spPr>
        <p:txBody>
          <a:bodyPr/>
          <a:lstStyle/>
          <a:p>
            <a:pPr lvl="0"/>
            <a:r>
              <a:rPr lang="en-US" altLang="zh-CN" dirty="0"/>
              <a:t>Click to edit Master text styles</a:t>
            </a:r>
          </a:p>
          <a:p>
            <a:pPr lvl="1"/>
            <a:r>
              <a:rPr lang="en-US" altLang="zh-CN" dirty="0"/>
              <a:t>Second level</a:t>
            </a:r>
          </a:p>
          <a:p>
            <a:pPr lvl="2"/>
            <a:r>
              <a:rPr lang="en-US" altLang="zh-CN" dirty="0"/>
              <a:t>Third level</a:t>
            </a:r>
          </a:p>
          <a:p>
            <a:pPr lvl="3"/>
            <a:r>
              <a:rPr lang="en-US" altLang="zh-CN" dirty="0"/>
              <a:t>Fourth level</a:t>
            </a:r>
          </a:p>
          <a:p>
            <a:pPr lvl="4"/>
            <a:r>
              <a:rPr lang="en-US" altLang="zh-CN" dirty="0"/>
              <a:t>Fifth level</a:t>
            </a:r>
          </a:p>
        </p:txBody>
      </p:sp>
      <p:sp>
        <p:nvSpPr>
          <p:cNvPr id="1029" name="Rectangle 5"/>
          <p:cNvSpPr>
            <a:spLocks noGrp="1" noChangeArrowheads="1"/>
          </p:cNvSpPr>
          <p:nvPr>
            <p:ph type="dt" sz="half" idx="2"/>
          </p:nvPr>
        </p:nvSpPr>
        <p:spPr bwMode="auto">
          <a:xfrm>
            <a:off x="609600" y="6245225"/>
            <a:ext cx="28448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defRPr sz="1400"/>
            </a:lvl1pPr>
          </a:lstStyle>
          <a:p>
            <a:fld id="{B61BEF0D-F0BB-DE4B-95CE-6DB70DBA9567}" type="datetimeFigureOut">
              <a:rPr lang="en-US" dirty="0"/>
              <a:t>12/26/2019</a:t>
            </a:fld>
            <a:endParaRPr lang="en-US" dirty="0"/>
          </a:p>
        </p:txBody>
      </p:sp>
      <p:sp>
        <p:nvSpPr>
          <p:cNvPr id="1030" name="Rectangle 6"/>
          <p:cNvSpPr>
            <a:spLocks noGrp="1" noChangeArrowheads="1"/>
          </p:cNvSpPr>
          <p:nvPr>
            <p:ph type="ftr" sz="quarter" idx="3"/>
          </p:nvPr>
        </p:nvSpPr>
        <p:spPr bwMode="auto">
          <a:xfrm>
            <a:off x="4165600" y="6245225"/>
            <a:ext cx="38608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lgn="ctr">
              <a:defRPr sz="1400"/>
            </a:lvl1pPr>
          </a:lstStyle>
          <a:p>
            <a:endParaRPr lang="en-US" dirty="0"/>
          </a:p>
        </p:txBody>
      </p:sp>
      <p:sp>
        <p:nvSpPr>
          <p:cNvPr id="1031" name="Rectangle 7"/>
          <p:cNvSpPr>
            <a:spLocks noGrp="1" noChangeArrowheads="1"/>
          </p:cNvSpPr>
          <p:nvPr>
            <p:ph type="sldNum" sz="quarter" idx="4"/>
          </p:nvPr>
        </p:nvSpPr>
        <p:spPr bwMode="auto">
          <a:xfrm>
            <a:off x="8737600" y="6245225"/>
            <a:ext cx="28448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lgn="r">
              <a:defRPr sz="1400"/>
            </a:lvl1pPr>
          </a:lstStyle>
          <a:p>
            <a:fld id="{D57F1E4F-1CFF-5643-939E-217C01CDF565}" type="slidenum">
              <a:rPr lang="en-US" dirty="0"/>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l" rtl="0" fontAlgn="base">
        <a:spcBef>
          <a:spcPct val="0"/>
        </a:spcBef>
        <a:spcAft>
          <a:spcPct val="0"/>
        </a:spcAft>
        <a:defRPr sz="3600" kern="1200">
          <a:solidFill>
            <a:schemeClr val="tx1"/>
          </a:solidFill>
          <a:latin typeface="+mj-lt"/>
          <a:ea typeface="+mj-ea"/>
          <a:cs typeface="+mj-cs"/>
        </a:defRPr>
      </a:lvl1pPr>
      <a:lvl2pPr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2pPr>
      <a:lvl3pPr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3pPr>
      <a:lvl4pPr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4pPr>
      <a:lvl5pPr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5pPr>
      <a:lvl6pPr marL="457200"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6pPr>
      <a:lvl7pPr marL="914400"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7pPr>
      <a:lvl8pPr marL="1371600"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8pPr>
      <a:lvl9pPr marL="1828800"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9pPr>
    </p:titleStyle>
    <p:bodyStyle>
      <a:lvl1pPr marL="342900" indent="-342900" algn="l" rtl="0" fontAlgn="base">
        <a:spcBef>
          <a:spcPct val="20000"/>
        </a:spcBef>
        <a:spcAft>
          <a:spcPct val="0"/>
        </a:spcAft>
        <a:buChar char="•"/>
        <a:defRPr sz="3200" kern="1200">
          <a:solidFill>
            <a:schemeClr val="tx1"/>
          </a:solidFill>
          <a:latin typeface="+mn-lt"/>
          <a:ea typeface="+mn-ea"/>
          <a:cs typeface="+mn-cs"/>
        </a:defRPr>
      </a:lvl1pPr>
      <a:lvl2pPr marL="742950" indent="-285750" algn="l" rtl="0" fontAlgn="base">
        <a:spcBef>
          <a:spcPct val="20000"/>
        </a:spcBef>
        <a:spcAft>
          <a:spcPct val="0"/>
        </a:spcAft>
        <a:buChar char="–"/>
        <a:defRPr sz="2800" kern="1200">
          <a:solidFill>
            <a:schemeClr val="tx1"/>
          </a:solidFill>
          <a:latin typeface="+mn-lt"/>
          <a:ea typeface="+mn-ea"/>
          <a:cs typeface="+mn-cs"/>
        </a:defRPr>
      </a:lvl2pPr>
      <a:lvl3pPr marL="1143000" indent="-228600" algn="l" rtl="0" fontAlgn="base">
        <a:spcBef>
          <a:spcPct val="20000"/>
        </a:spcBef>
        <a:spcAft>
          <a:spcPct val="0"/>
        </a:spcAft>
        <a:buChar char="•"/>
        <a:defRPr sz="2400" kern="1200">
          <a:solidFill>
            <a:schemeClr val="tx1"/>
          </a:solidFill>
          <a:latin typeface="+mn-lt"/>
          <a:ea typeface="+mn-ea"/>
          <a:cs typeface="+mn-cs"/>
        </a:defRPr>
      </a:lvl3pPr>
      <a:lvl4pPr marL="1600200" indent="-228600" algn="l" rtl="0" fontAlgn="base">
        <a:spcBef>
          <a:spcPct val="20000"/>
        </a:spcBef>
        <a:spcAft>
          <a:spcPct val="0"/>
        </a:spcAft>
        <a:buChar char="–"/>
        <a:defRPr sz="2000" kern="1200">
          <a:solidFill>
            <a:schemeClr val="tx1"/>
          </a:solidFill>
          <a:latin typeface="+mn-lt"/>
          <a:ea typeface="+mn-ea"/>
          <a:cs typeface="+mn-cs"/>
        </a:defRPr>
      </a:lvl4pPr>
      <a:lvl5pPr marL="2057400" indent="-228600" algn="l" rtl="0" fontAlgn="base">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a:xfrm>
            <a:off x="1214438" y="1410892"/>
            <a:ext cx="9945687" cy="2393156"/>
          </a:xfrm>
        </p:spPr>
        <p:txBody>
          <a:bodyPr>
            <a:normAutofit/>
          </a:bodyPr>
          <a:lstStyle/>
          <a:p>
            <a:r>
              <a:rPr lang="tr-TR" b="1">
                <a:latin typeface="Calibri" panose="020F0502020204030204" pitchFamily="34" charset="0"/>
                <a:cs typeface="Arial Black" panose="020B0A04020102020204" pitchFamily="34" charset="0"/>
              </a:rPr>
              <a:t>OBSTRÜKTİF UYKU APNE BOZUKLUĞU</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r>
              <a:rPr lang="tr-TR" sz="6000"/>
              <a:t>                     </a:t>
            </a:r>
            <a:endParaRPr lang="tr-TR" sz="5400"/>
          </a:p>
        </p:txBody>
      </p:sp>
      <p:sp>
        <p:nvSpPr>
          <p:cNvPr id="3" name="İçerik Yer Tutucusu 2"/>
          <p:cNvSpPr>
            <a:spLocks noGrp="1"/>
          </p:cNvSpPr>
          <p:nvPr>
            <p:ph idx="1"/>
          </p:nvPr>
        </p:nvSpPr>
        <p:spPr>
          <a:xfrm>
            <a:off x="335280" y="190500"/>
            <a:ext cx="11522075" cy="4953000"/>
          </a:xfrm>
        </p:spPr>
        <p:txBody>
          <a:bodyPr>
            <a:noAutofit/>
          </a:bodyPr>
          <a:lstStyle/>
          <a:p>
            <a:pPr marL="0" indent="0">
              <a:buNone/>
            </a:pPr>
            <a:endParaRPr lang="tr-TR">
              <a:effectLst/>
              <a:latin typeface="Times New Roman" panose="02020603050405020304" charset="0"/>
              <a:ea typeface="Calibri" panose="020F0502020204030204" pitchFamily="34" charset="0"/>
              <a:cs typeface="Times New Roman" panose="02020603050405020304" charset="0"/>
            </a:endParaRPr>
          </a:p>
          <a:p>
            <a:r>
              <a:rPr lang="tr-TR">
                <a:effectLst/>
                <a:latin typeface="Times New Roman" panose="02020603050405020304" charset="0"/>
                <a:ea typeface="Calibri" panose="020F0502020204030204" pitchFamily="34" charset="0"/>
                <a:cs typeface="Times New Roman" panose="02020603050405020304" charset="0"/>
              </a:rPr>
              <a:t>CPAP (Continious Positive Airway Pressure) cihazının kullanılmasındaki amaç hastaya devamlı hava basıncı uygulamasıyla uyku sırasında kapanan üst hava yollarını açık tutmaktır. CPAP cihazı temelde basıncı ayarlanabilen bir hava kompresörüdür. Hastanın burnuna yerleştirilen, yumuşak silikonlu maske bir hortum aracılığı ile CPAP cihazına bağlanır.  Bu tedavi için hastanın uyku laboratuvarında bir gece daha yatması, bu sırada uygun basıncın ayarlanması ve hastanın cihazı tolere edip edemeyeceğinin belirlenmesi gerekmektedir. Cihazın olumlu etkisi birkaç gün içinde görülür.</a:t>
            </a:r>
            <a:endParaRPr lang="tr-TR">
              <a:latin typeface="Times New Roman" panose="02020603050405020304" charset="0"/>
              <a:cs typeface="Times New Roman" panose="02020603050405020304"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85800" y="428625"/>
            <a:ext cx="11428095" cy="6417310"/>
          </a:xfrm>
        </p:spPr>
        <p:txBody>
          <a:bodyPr>
            <a:normAutofit fontScale="90000" lnSpcReduction="10000"/>
          </a:bodyPr>
          <a:lstStyle/>
          <a:p>
            <a:r>
              <a:rPr lang="tr-TR" b="1">
                <a:effectLst/>
                <a:latin typeface="Calibri" panose="020F0502020204030204" pitchFamily="34" charset="0"/>
                <a:ea typeface="Calibri" panose="020F0502020204030204" pitchFamily="34" charset="0"/>
                <a:cs typeface="Calibri" panose="020F0502020204030204" pitchFamily="34" charset="0"/>
              </a:rPr>
              <a:t>Cerrahi tedavi: </a:t>
            </a:r>
            <a:endParaRPr lang="tr-TR">
              <a:effectLst/>
              <a:latin typeface="Calibri" panose="020F0502020204030204" pitchFamily="34" charset="0"/>
              <a:ea typeface="Calibri" panose="020F0502020204030204" pitchFamily="34" charset="0"/>
              <a:cs typeface="Calibri" panose="020F0502020204030204" pitchFamily="34" charset="0"/>
            </a:endParaRPr>
          </a:p>
          <a:p>
            <a:r>
              <a:rPr lang="tr-TR">
                <a:effectLst/>
                <a:latin typeface="Calibri" panose="020F0502020204030204" pitchFamily="34" charset="0"/>
                <a:ea typeface="Calibri" panose="020F0502020204030204" pitchFamily="34" charset="0"/>
                <a:cs typeface="Calibri" panose="020F0502020204030204" pitchFamily="34" charset="0"/>
              </a:rPr>
              <a:t>KBB muayenesinde burun-boğaz yapısında anormallikler saptanan hastalara uygulanmaktadır. Hava yolunu daraltan problemin (ki çoğunlukla bu küçük dil ve/veya bademciklerdir) giderilmesine yöneliktir. Bazı özel merkezlerde çene yapısındaki bozukluklara yönelik girişimlerde yapılmaktadır.  </a:t>
            </a:r>
          </a:p>
          <a:p>
            <a:r>
              <a:rPr lang="tr-TR">
                <a:effectLst/>
                <a:latin typeface="Calibri" panose="020F0502020204030204" pitchFamily="34" charset="0"/>
                <a:ea typeface="Calibri" panose="020F0502020204030204" pitchFamily="34" charset="0"/>
                <a:cs typeface="Calibri" panose="020F0502020204030204" pitchFamily="34" charset="0"/>
              </a:rPr>
              <a:t>İleri düzeyde horlama ve apneleri olan hastalar bu yöntemden sınırlı oranda faydalanabilmekte, bazı hastalarda ise cerrahiden 6 ay ile 2 senelik bir süre sonunda hastalık belirtileri tekrarlayabilmektedir. Bu nedenle cerrahi tedavi daha çok hafif hastalığı olanlarda, hasta tercihi göz önünde bulundurularak yapılmaktadır. Bunun dışında CPAP tedavisini kullanmaya engel olabilecek burun eğrilikleri gibi anatomik bozuklukların cerrahi yöntemlerle düzletilmesi gerekebilir. Çocukluk yaş grubunda ise uyku apne sendromunun en sık nedeni olan bademcik ve geniz etinin ameliyatla çıkarılması oldukça etkili bir tedavi yöntemidir.  </a:t>
            </a:r>
            <a:endParaRPr lang="tr-T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tr-TR" b="1">
                <a:effectLst/>
                <a:latin typeface="Calibri" panose="020F0502020204030204" pitchFamily="34" charset="0"/>
                <a:ea typeface="Calibri" panose="020F0502020204030204" pitchFamily="34" charset="0"/>
                <a:cs typeface="Calibri" panose="020F0502020204030204" pitchFamily="34" charset="0"/>
                <a:sym typeface="+mn-ea"/>
              </a:rPr>
              <a:t>Ağız içi araçlar:  </a:t>
            </a:r>
            <a:endParaRPr lang="tr-TR">
              <a:effectLst/>
              <a:latin typeface="Calibri" panose="020F0502020204030204" pitchFamily="34" charset="0"/>
              <a:ea typeface="Calibri" panose="020F0502020204030204" pitchFamily="34" charset="0"/>
              <a:cs typeface="Calibri" panose="020F0502020204030204" pitchFamily="34" charset="0"/>
            </a:endParaRPr>
          </a:p>
          <a:p>
            <a:r>
              <a:rPr lang="tr-TR">
                <a:effectLst/>
                <a:latin typeface="Calibri" panose="020F0502020204030204" pitchFamily="34" charset="0"/>
                <a:ea typeface="Calibri" panose="020F0502020204030204" pitchFamily="34" charset="0"/>
                <a:cs typeface="Calibri" panose="020F0502020204030204" pitchFamily="34" charset="0"/>
                <a:sym typeface="+mn-ea"/>
              </a:rPr>
              <a:t>Seçilmiş hastalarda horlama ve uyku apnesi tedavisinde kullanılan ve genellikle alt çeneyi veya dili ön tarafta tutmayı amaçlayan aparatlardır. Diş hekimleri tarafından yapılmaktadır. </a:t>
            </a:r>
            <a:endParaRPr lang="tr-TR">
              <a:effectLst/>
              <a:latin typeface="Calibri" panose="020F0502020204030204" pitchFamily="34" charset="0"/>
              <a:ea typeface="Calibri" panose="020F0502020204030204" pitchFamily="34" charset="0"/>
              <a:cs typeface="Calibri" panose="020F0502020204030204" pitchFamily="34" charset="0"/>
            </a:endParaRPr>
          </a:p>
          <a:p>
            <a:endParaRPr lang="en-US"/>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ltLang="en-US"/>
              <a:t>                  </a:t>
            </a:r>
            <a:endParaRPr lang="tr-TR" altLang="en-US" sz="9600"/>
          </a:p>
        </p:txBody>
      </p:sp>
      <p:sp>
        <p:nvSpPr>
          <p:cNvPr id="3" name="Content Placeholder 2"/>
          <p:cNvSpPr>
            <a:spLocks noGrp="1"/>
          </p:cNvSpPr>
          <p:nvPr>
            <p:ph idx="1"/>
          </p:nvPr>
        </p:nvSpPr>
        <p:spPr/>
        <p:txBody>
          <a:bodyPr/>
          <a:lstStyle/>
          <a:p>
            <a:pPr marL="0" indent="0">
              <a:buNone/>
            </a:pPr>
            <a:r>
              <a:rPr lang="tr-TR" altLang="en-US"/>
              <a:t>                               </a:t>
            </a:r>
          </a:p>
          <a:p>
            <a:pPr marL="0" indent="0">
              <a:buNone/>
            </a:pPr>
            <a:r>
              <a:rPr lang="tr-TR" altLang="en-US"/>
              <a:t>                              </a:t>
            </a:r>
            <a:r>
              <a:rPr lang="tr-TR" altLang="en-US" sz="9600">
                <a:latin typeface="Arial Unicode MS" panose="020B0604020202020204" charset="-122"/>
                <a:ea typeface="Arial Unicode MS" panose="020B0604020202020204" charset="-122"/>
              </a:rPr>
              <a:t>ÖZET</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521335" y="586740"/>
            <a:ext cx="10972800" cy="4953000"/>
          </a:xfrm>
        </p:spPr>
        <p:txBody>
          <a:bodyPr/>
          <a:lstStyle/>
          <a:p>
            <a:r>
              <a:rPr lang="tr-TR">
                <a:effectLst/>
                <a:latin typeface="Verdana" panose="020B0604030504040204"/>
                <a:sym typeface="+mn-ea"/>
              </a:rPr>
              <a:t>OSAS'ın ortaya çıkmasında lateral farengeal duvarların kollapsının önemi belirtilmiştir. Bu durum "gevşek havayolu" terimiyle tanımlanmış, dil ve farengeal duvarların solunum esnasındaki kollapsibilitesini ve çökmesini tarif etmektedir. Maksillomandibuler ilerletme (MMİ) cerrahisinin, havayolu boyutlarını ve velofarengeal ve suprahyoid kasların gerginliği artırarak havayolu kollapsibilitesini azalttığı saptanmıştır. Daha sonra maksillomandibuler yetmezliği olmayan olgularda da eş başarı oranıyla MMİ önerilmiştir. </a:t>
            </a:r>
            <a:endParaRPr lang="en-US"/>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13030" y="571500"/>
            <a:ext cx="11965940" cy="3649345"/>
          </a:xfrm>
        </p:spPr>
        <p:txBody>
          <a:bodyPr>
            <a:noAutofit/>
          </a:bodyPr>
          <a:lstStyle/>
          <a:p>
            <a:r>
              <a:rPr lang="tr-TR" b="0" i="0">
                <a:effectLst/>
                <a:latin typeface="Times New Roman" panose="02020603050405020304" charset="0"/>
                <a:cs typeface="Times New Roman" panose="02020603050405020304" charset="0"/>
              </a:rPr>
              <a:t>Obstrüktif Uyku Apnesi Sendromunun (OSAS) önemi, son yıllarda gittikçe artan oranda anlaşılmaya başlanmıştır. Bu hastalık uyku esnasında solunumsal eforunun sürmesine rağmen hava akımını azaltan ya da tamamen durduran tekrarlayıcı epizodik farengeal hava yolu kollapsı ile karakterizedir. Tedavinin planlanması esnasında oldukça kapsamlı ve multidisipliner bir yaklaşım gerekmektedir. Kraniyomaksilofasiyal anormallikler OSAS'ın bilinen önemli risk faktörlerinden birisini oluşturmaktadır. Maksillomandibuler bölgedeki yetersizlik farengeal mesafedeki hava yolunun tıkanıklığına neden olabilir. OSAS hastalarında üst solunum yolunun daralması dışında havayolu dinamiklerinde de bozulmalar olduğu bilinmektedir. </a:t>
            </a:r>
            <a:endParaRPr lang="tr-TR">
              <a:latin typeface="Times New Roman" panose="02020603050405020304" charset="0"/>
              <a:cs typeface="Times New Roman" panose="02020603050405020304" charset="0"/>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543560" y="460375"/>
            <a:ext cx="10972800" cy="4953000"/>
          </a:xfrm>
        </p:spPr>
        <p:txBody>
          <a:bodyPr/>
          <a:lstStyle/>
          <a:p>
            <a:r>
              <a:rPr lang="tr-TR">
                <a:effectLst/>
                <a:latin typeface="Verdana" panose="020B0604030504040204"/>
                <a:sym typeface="+mn-ea"/>
              </a:rPr>
              <a:t>MMİ'nin %96-100 oranında OSAS tedavisinde başarılı olduğu çeşitli defalar gösterilmiştir. OSAS tedavisinde maksillomandibuler bölgeye yönelik cerrahiler arasında son yıllarda kullanılmaya başlanan tekniklerden birisi de maksillomandibuler distraksiyon osteogenezisidir. Bu yöntemde kullanılan osteotomilerin daha az travmatik olması önemli bir avantajdır. Maksilla ile mandibulanın beraberce genişletilmesinin OSAS üzerine olumlu etkileri saptanmıştır. Dil postürü ve uygun dental okluzyon için maksilla yanında mandibulanın da genişletilmesinin önemli olduğu düşünülmektedir.</a:t>
            </a:r>
            <a:endParaRPr lang="en-US"/>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a:t>HAZIRLAYANLAR</a:t>
            </a:r>
          </a:p>
        </p:txBody>
      </p:sp>
      <p:sp>
        <p:nvSpPr>
          <p:cNvPr id="3" name="İçerik Yer Tutucusu 2"/>
          <p:cNvSpPr>
            <a:spLocks noGrp="1"/>
          </p:cNvSpPr>
          <p:nvPr>
            <p:ph idx="1"/>
          </p:nvPr>
        </p:nvSpPr>
        <p:spPr/>
        <p:txBody>
          <a:bodyPr/>
          <a:lstStyle/>
          <a:p>
            <a:r>
              <a:rPr lang="tr-TR"/>
              <a:t>PINAR KIRBOĞA</a:t>
            </a:r>
          </a:p>
          <a:p>
            <a:r>
              <a:rPr lang="tr-TR"/>
              <a:t>NURCAN YALVAÇ</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617220" y="165100"/>
            <a:ext cx="10956925" cy="1693545"/>
          </a:xfrm>
        </p:spPr>
        <p:txBody>
          <a:bodyPr/>
          <a:lstStyle/>
          <a:p>
            <a:r>
              <a:rPr lang="tr-TR"/>
              <a:t>OBSTRÜKTİF(TIKAYICI) UYKU APNE SENDROMU (OSAS) Nedir?</a:t>
            </a:r>
          </a:p>
        </p:txBody>
      </p:sp>
      <p:sp>
        <p:nvSpPr>
          <p:cNvPr id="3" name="İçerik Yer Tutucusu 2"/>
          <p:cNvSpPr>
            <a:spLocks noGrp="1"/>
          </p:cNvSpPr>
          <p:nvPr>
            <p:ph idx="1"/>
          </p:nvPr>
        </p:nvSpPr>
        <p:spPr>
          <a:xfrm>
            <a:off x="685801" y="275167"/>
            <a:ext cx="10131425" cy="5516033"/>
          </a:xfrm>
        </p:spPr>
        <p:txBody>
          <a:bodyPr>
            <a:normAutofit fontScale="90000" lnSpcReduction="10000"/>
          </a:bodyPr>
          <a:lstStyle/>
          <a:p>
            <a:pPr marL="0" indent="0">
              <a:buNone/>
            </a:pPr>
            <a:endParaRPr lang="tr-TR" sz="3200">
              <a:effectLst/>
              <a:latin typeface="Times New Roman" panose="02020603050405020304" charset="0"/>
              <a:ea typeface="Calibri" panose="020F0502020204030204" pitchFamily="34" charset="0"/>
              <a:cs typeface="Times New Roman" panose="02020603050405020304" charset="0"/>
            </a:endParaRPr>
          </a:p>
          <a:p>
            <a:pPr marL="0" indent="0">
              <a:buNone/>
            </a:pPr>
            <a:endParaRPr lang="tr-TR" sz="3200">
              <a:effectLst/>
              <a:latin typeface="Times New Roman" panose="02020603050405020304" charset="0"/>
              <a:ea typeface="Calibri" panose="020F0502020204030204" pitchFamily="34" charset="0"/>
              <a:cs typeface="Times New Roman" panose="02020603050405020304" charset="0"/>
            </a:endParaRPr>
          </a:p>
          <a:p>
            <a:pPr marL="0" indent="0">
              <a:buNone/>
            </a:pPr>
            <a:endParaRPr lang="tr-TR" sz="3200">
              <a:effectLst/>
              <a:latin typeface="Times New Roman" panose="02020603050405020304" charset="0"/>
              <a:ea typeface="Calibri" panose="020F0502020204030204" pitchFamily="34" charset="0"/>
              <a:cs typeface="Times New Roman" panose="02020603050405020304" charset="0"/>
            </a:endParaRPr>
          </a:p>
          <a:p>
            <a:pPr marL="0" indent="0">
              <a:buNone/>
            </a:pPr>
            <a:r>
              <a:rPr lang="tr-TR" sz="3200">
                <a:effectLst/>
                <a:latin typeface="Times New Roman" panose="02020603050405020304" charset="0"/>
                <a:ea typeface="Calibri" panose="020F0502020204030204" pitchFamily="34" charset="0"/>
                <a:cs typeface="Times New Roman" panose="02020603050405020304" charset="0"/>
              </a:rPr>
              <a:t> OSAS uyku sırasında tekrarlayan üst solunum yolundaki daralmalar veya tıkanmalar nedeniyle soluk almada kesilmelerle kendini gösteren bir hastalıktır.  Tekrarlayan soluk kesilmeleri uykunun devamlılığını bozar, derin ve dinlendirici bir uyku uyunmasını engelleyerek gündüzleri aşırı uykululuğa neden olur. Aynı zamanda soluk kesilmeleri sıklıkla kanda oksijen doygunluğunu azaltarak başta kalp damar hastalıkları olmak üzere birçok hastalığın ortaya çıkmasına veya bu hastalıkların kötüleşmesine neden olur.   </a:t>
            </a:r>
          </a:p>
          <a:p>
            <a:pPr marL="0" indent="0">
              <a:buNone/>
            </a:pPr>
            <a:endParaRPr lang="tr-TR" sz="3200">
              <a:latin typeface="Times New Roman" panose="02020603050405020304" charset="0"/>
              <a:cs typeface="Times New Roman" panose="02020603050405020304"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34620" y="394970"/>
            <a:ext cx="11922760" cy="3649345"/>
          </a:xfrm>
        </p:spPr>
        <p:txBody>
          <a:bodyPr>
            <a:noAutofit/>
          </a:bodyPr>
          <a:lstStyle/>
          <a:p>
            <a:r>
              <a:rPr lang="tr-TR" b="1">
                <a:effectLst/>
                <a:latin typeface="Times New Roman" panose="02020603050405020304" charset="0"/>
                <a:ea typeface="Calibri" panose="020F0502020204030204" pitchFamily="34" charset="0"/>
                <a:cs typeface="Times New Roman" panose="02020603050405020304" charset="0"/>
              </a:rPr>
              <a:t>Kimlerde Uyku apne sendromu daha sık görülür? </a:t>
            </a:r>
            <a:endParaRPr lang="tr-TR">
              <a:effectLst/>
              <a:latin typeface="Times New Roman" panose="02020603050405020304" charset="0"/>
              <a:ea typeface="Calibri" panose="020F0502020204030204" pitchFamily="34" charset="0"/>
              <a:cs typeface="Times New Roman" panose="02020603050405020304" charset="0"/>
            </a:endParaRPr>
          </a:p>
          <a:p>
            <a:r>
              <a:rPr lang="tr-TR">
                <a:effectLst/>
                <a:latin typeface="Times New Roman" panose="02020603050405020304" charset="0"/>
                <a:ea typeface="Calibri" panose="020F0502020204030204" pitchFamily="34" charset="0"/>
                <a:cs typeface="Times New Roman" panose="02020603050405020304" charset="0"/>
              </a:rPr>
              <a:t>Tipik olarak orta yaşlı, aşırı kilolu erkeklerde OSAS daha sık görülür. Kadınlarda menapozdan sonra OSAS gelişme riski artar. Kısa kalın boyunlu veya alt çenesi geride duran kişilerde de OSAS olma olasılığı artmaktadır. Aşırı büyük bademcik ve geniz eti özellikle çocuklarda OSAS’ın ana nedenidir. Alkol, sigara ve sakinleştirici ilaçlar OSAS riskini arttırırlar veya OSAS’ı olanlarda hastalığı ağırlaştırırlar. Başta tiroid bezinin az çalışması ve şeker hastalığı olmak üzere birçok endokrin hastalığında OSAS riski artmıştır.  Özellikle birden fazla tansiyon ilacı ihtiyacı olan hipertansiyon hastaları ve kalp damar hastalığı olanlarda OSAS olma riski artmıştır.  </a:t>
            </a:r>
          </a:p>
          <a:p>
            <a:endParaRPr lang="tr-TR">
              <a:effectLst/>
              <a:latin typeface="Times New Roman" panose="02020603050405020304" charset="0"/>
              <a:ea typeface="Calibri" panose="020F0502020204030204" pitchFamily="34" charset="0"/>
              <a:cs typeface="Times New Roman" panose="02020603050405020304"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İçerik Yer Tutucusu 4"/>
          <p:cNvSpPr>
            <a:spLocks noGrp="1"/>
          </p:cNvSpPr>
          <p:nvPr>
            <p:ph idx="1"/>
          </p:nvPr>
        </p:nvSpPr>
        <p:spPr>
          <a:xfrm>
            <a:off x="382270" y="233680"/>
            <a:ext cx="11659235" cy="3649345"/>
          </a:xfrm>
        </p:spPr>
        <p:txBody>
          <a:bodyPr>
            <a:noAutofit/>
          </a:bodyPr>
          <a:lstStyle/>
          <a:p>
            <a:r>
              <a:rPr lang="tr-TR" b="1">
                <a:effectLst/>
                <a:latin typeface="Times New Roman" panose="02020603050405020304" charset="0"/>
                <a:ea typeface="Calibri" panose="020F0502020204030204" pitchFamily="34" charset="0"/>
                <a:cs typeface="Times New Roman" panose="02020603050405020304" charset="0"/>
              </a:rPr>
              <a:t>Belirtileri nelerdir?</a:t>
            </a:r>
            <a:endParaRPr lang="tr-TR">
              <a:solidFill>
                <a:srgbClr val="000000"/>
              </a:solidFill>
              <a:effectLst/>
              <a:latin typeface="Times New Roman" panose="02020603050405020304" charset="0"/>
              <a:ea typeface="Calibri" panose="020F0502020204030204" pitchFamily="34" charset="0"/>
              <a:cs typeface="Times New Roman" panose="02020603050405020304" charset="0"/>
            </a:endParaRPr>
          </a:p>
          <a:p>
            <a:r>
              <a:rPr lang="tr-TR">
                <a:effectLst/>
                <a:latin typeface="Times New Roman" panose="02020603050405020304" charset="0"/>
                <a:cs typeface="Times New Roman" panose="02020603050405020304" charset="0"/>
              </a:rPr>
              <a:t>Horlama: Genellikle aşırı gürültülü ve haftanın en az 3-4 gününde olur.  </a:t>
            </a:r>
            <a:r>
              <a:rPr lang="tr-TR">
                <a:effectLst/>
                <a:latin typeface="Times New Roman" panose="02020603050405020304" charset="0"/>
                <a:ea typeface="Calibri" panose="020F0502020204030204" pitchFamily="34" charset="0"/>
                <a:cs typeface="Times New Roman" panose="02020603050405020304" charset="0"/>
              </a:rPr>
              <a:t>Uyku sırasında başkaları tarafından soluk kesilmelerinin fark edilmesi,</a:t>
            </a:r>
          </a:p>
          <a:p>
            <a:r>
              <a:rPr lang="tr-TR">
                <a:effectLst/>
                <a:latin typeface="Times New Roman" panose="02020603050405020304" charset="0"/>
                <a:ea typeface="Calibri" panose="020F0502020204030204" pitchFamily="34" charset="0"/>
                <a:cs typeface="Times New Roman" panose="02020603050405020304" charset="0"/>
              </a:rPr>
              <a:t>Uykudan boğulma hissi ile uyanma, </a:t>
            </a:r>
          </a:p>
          <a:p>
            <a:r>
              <a:rPr lang="tr-TR">
                <a:effectLst/>
                <a:latin typeface="Times New Roman" panose="02020603050405020304" charset="0"/>
                <a:ea typeface="Calibri" panose="020F0502020204030204" pitchFamily="34" charset="0"/>
                <a:cs typeface="Times New Roman" panose="02020603050405020304" charset="0"/>
              </a:rPr>
              <a:t>Yeterince uyunmasına rağmen sabah yorgun uyanma ve gündüz aşırı uykulu olma hali,</a:t>
            </a:r>
          </a:p>
          <a:p>
            <a:r>
              <a:rPr lang="tr-TR">
                <a:effectLst/>
                <a:latin typeface="Times New Roman" panose="02020603050405020304" charset="0"/>
                <a:ea typeface="Calibri" panose="020F0502020204030204" pitchFamily="34" charset="0"/>
                <a:cs typeface="Times New Roman" panose="02020603050405020304" charset="0"/>
              </a:rPr>
              <a:t>Unutkanlık, dikkat azlığı, sinirlilik  </a:t>
            </a:r>
          </a:p>
          <a:p>
            <a:r>
              <a:rPr lang="tr-TR">
                <a:effectLst/>
                <a:latin typeface="Times New Roman" panose="02020603050405020304" charset="0"/>
                <a:ea typeface="Calibri" panose="020F0502020204030204" pitchFamily="34" charset="0"/>
                <a:cs typeface="Times New Roman" panose="02020603050405020304" charset="0"/>
              </a:rPr>
              <a:t>Özellikle sabahları olan baş ağrıları ve ağız kuruluğu,</a:t>
            </a:r>
          </a:p>
          <a:p>
            <a:r>
              <a:rPr lang="tr-TR">
                <a:effectLst/>
                <a:latin typeface="Times New Roman" panose="02020603050405020304" charset="0"/>
                <a:ea typeface="Calibri" panose="020F0502020204030204" pitchFamily="34" charset="0"/>
                <a:cs typeface="Times New Roman" panose="02020603050405020304" charset="0"/>
              </a:rPr>
              <a:t>Uykuda aşırı terleme, sık idrara çıkma </a:t>
            </a:r>
          </a:p>
          <a:p>
            <a:r>
              <a:rPr lang="tr-TR">
                <a:effectLst/>
                <a:latin typeface="Times New Roman" panose="02020603050405020304" charset="0"/>
                <a:ea typeface="Calibri" panose="020F0502020204030204" pitchFamily="34" charset="0"/>
                <a:cs typeface="Times New Roman" panose="02020603050405020304" charset="0"/>
              </a:rPr>
              <a:t>Cinsel isteksizlik ve yetersizlik,Gastroözefageal reflü </a:t>
            </a:r>
          </a:p>
          <a:p>
            <a:endParaRPr lang="tr-TR">
              <a:effectLst/>
              <a:latin typeface="Times New Roman" panose="02020603050405020304" charset="0"/>
              <a:ea typeface="Calibri" panose="020F0502020204030204" pitchFamily="34" charset="0"/>
              <a:cs typeface="Times New Roman" panose="02020603050405020304"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Başlık 1"/>
          <p:cNvSpPr>
            <a:spLocks noGrp="1"/>
          </p:cNvSpPr>
          <p:nvPr>
            <p:ph idx="1"/>
          </p:nvPr>
        </p:nvSpPr>
        <p:spPr>
          <a:xfrm>
            <a:off x="81280" y="106680"/>
            <a:ext cx="11884660" cy="6657975"/>
          </a:xfrm>
        </p:spPr>
        <p:txBody>
          <a:bodyPr>
            <a:normAutofit fontScale="80000"/>
          </a:bodyPr>
          <a:lstStyle/>
          <a:p>
            <a:pPr marL="0" indent="0">
              <a:buNone/>
            </a:pPr>
            <a:r>
              <a:rPr lang="tr-TR" sz="2800" b="1">
                <a:effectLst/>
                <a:latin typeface="Calibri" panose="020F0502020204030204" pitchFamily="34" charset="0"/>
                <a:ea typeface="Calibri" panose="020F0502020204030204" pitchFamily="34" charset="0"/>
                <a:cs typeface="Calibri" panose="020F0502020204030204" pitchFamily="34" charset="0"/>
              </a:rPr>
              <a:t>   </a:t>
            </a:r>
            <a:r>
              <a:rPr lang="tr-TR" sz="2800" b="1">
                <a:effectLst/>
                <a:latin typeface="Times New Roman" panose="02020603050405020304" charset="0"/>
                <a:ea typeface="Calibri" panose="020F0502020204030204" pitchFamily="34" charset="0"/>
                <a:cs typeface="Times New Roman" panose="02020603050405020304" charset="0"/>
              </a:rPr>
              <a:t> </a:t>
            </a:r>
            <a:r>
              <a:rPr lang="tr-TR" b="1">
                <a:effectLst/>
                <a:latin typeface="Times New Roman" panose="02020603050405020304" charset="0"/>
                <a:ea typeface="Calibri" panose="020F0502020204030204" pitchFamily="34" charset="0"/>
                <a:cs typeface="Times New Roman" panose="02020603050405020304" charset="0"/>
              </a:rPr>
              <a:t>Polisomnografi (uyku testi) nedir? </a:t>
            </a:r>
            <a:endParaRPr lang="tr-TR">
              <a:effectLst/>
              <a:latin typeface="Times New Roman" panose="02020603050405020304" charset="0"/>
              <a:ea typeface="Calibri" panose="020F0502020204030204" pitchFamily="34" charset="0"/>
              <a:cs typeface="Times New Roman" panose="02020603050405020304" charset="0"/>
            </a:endParaRPr>
          </a:p>
          <a:p>
            <a:r>
              <a:rPr lang="tr-TR">
                <a:effectLst/>
                <a:latin typeface="Times New Roman" panose="02020603050405020304" charset="0"/>
                <a:ea typeface="Calibri" panose="020F0502020204030204" pitchFamily="34" charset="0"/>
                <a:cs typeface="Times New Roman" panose="02020603050405020304" charset="0"/>
              </a:rPr>
              <a:t>Gece uykusu boyunca hastanın beyin dalgalarının, göz hareketlerinin, solunum ve kalp faaliyetlerinin, kanındaki oksijen yüzdesinin ve kas aktivitesinin kaydedilmesidir. Beyin dalgaları, kas hareketleri, göz hareketleri, ağız ve burundan solunum, horlama, kalp hızı ve bacak hareketleri elektrot denilen, cilde yapıştırılan küçük metal diskler ile kaydedilir. Göğüs duvarı ve karnın etrafına takılan kemerler solunum çabası hakkında bize bilgi verirler. Kandaki oksijen düzeyi parmağa takılacak bir alıcı ile sürekli ölçülür. Kayıtlar incelenerek hastanın uykudaki horlama, nefes durması, uyku kalitesi, kalp ritim bozuklukları ve diğer uykuyla ilişkili bozuklukların tanısı konabilmektedir.  </a:t>
            </a:r>
            <a:endParaRPr lang="tr-TR" sz="2800">
              <a:effectLst/>
              <a:latin typeface="Times New Roman" panose="02020603050405020304" charset="0"/>
              <a:ea typeface="Calibri" panose="020F0502020204030204" pitchFamily="34" charset="0"/>
              <a:cs typeface="Times New Roman" panose="02020603050405020304" charset="0"/>
            </a:endParaRPr>
          </a:p>
          <a:p>
            <a:pPr marL="0" indent="0">
              <a:buNone/>
            </a:pPr>
            <a:r>
              <a:rPr lang="tr-TR" sz="2800" b="1">
                <a:effectLst/>
                <a:latin typeface="Times New Roman" panose="02020603050405020304" charset="0"/>
                <a:ea typeface="Calibri" panose="020F0502020204030204" pitchFamily="34" charset="0"/>
                <a:cs typeface="Times New Roman" panose="02020603050405020304" charset="0"/>
              </a:rPr>
              <a:t>    </a:t>
            </a:r>
            <a:r>
              <a:rPr lang="tr-TR" b="1">
                <a:effectLst/>
                <a:latin typeface="Times New Roman" panose="02020603050405020304" charset="0"/>
                <a:ea typeface="Calibri" panose="020F0502020204030204" pitchFamily="34" charset="0"/>
                <a:cs typeface="Times New Roman" panose="02020603050405020304" charset="0"/>
              </a:rPr>
              <a:t>Nasıl tedavi edilir? </a:t>
            </a:r>
            <a:endParaRPr lang="tr-TR">
              <a:effectLst/>
              <a:latin typeface="Times New Roman" panose="02020603050405020304" charset="0"/>
              <a:ea typeface="Calibri" panose="020F0502020204030204" pitchFamily="34" charset="0"/>
              <a:cs typeface="Times New Roman" panose="02020603050405020304" charset="0"/>
            </a:endParaRPr>
          </a:p>
          <a:p>
            <a:r>
              <a:rPr lang="tr-TR">
                <a:effectLst/>
                <a:latin typeface="Times New Roman" panose="02020603050405020304" charset="0"/>
                <a:ea typeface="Calibri" panose="020F0502020204030204" pitchFamily="34" charset="0"/>
                <a:cs typeface="Times New Roman" panose="02020603050405020304" charset="0"/>
              </a:rPr>
              <a:t>Obstrüktif uyku-apne sendromunun tedavisi hastalığın şiddeti ve diğer birçok faktörü göz önünde bulundurularak yapılmaktadır. Ana tedavi yöntemleri ağız içi araçlar, cerrahi tedavi ve CPAP tedavisidir.  </a:t>
            </a:r>
          </a:p>
          <a:p>
            <a:endParaRPr lang="tr-TR">
              <a:latin typeface="Times New Roman" panose="02020603050405020304" charset="0"/>
              <a:cs typeface="Times New Roman" panose="02020603050405020304"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609600" y="481965"/>
            <a:ext cx="10972800" cy="4953000"/>
          </a:xfrm>
        </p:spPr>
        <p:txBody>
          <a:bodyPr/>
          <a:lstStyle/>
          <a:p>
            <a:pPr marL="6350" indent="-6350">
              <a:lnSpc>
                <a:spcPct val="107000"/>
              </a:lnSpc>
              <a:spcAft>
                <a:spcPts val="1485"/>
              </a:spcAft>
            </a:pPr>
            <a:r>
              <a:rPr lang="tr-TR">
                <a:effectLst/>
                <a:latin typeface="Calibri" panose="020F0502020204030204" pitchFamily="34" charset="0"/>
                <a:ea typeface="Calibri" panose="020F0502020204030204" pitchFamily="34" charset="0"/>
                <a:cs typeface="Calibri" panose="020F0502020204030204" pitchFamily="34" charset="0"/>
                <a:sym typeface="+mn-ea"/>
              </a:rPr>
              <a:t>   </a:t>
            </a:r>
            <a:r>
              <a:rPr lang="tr-TR" b="1">
                <a:effectLst/>
                <a:latin typeface="Times New Roman" panose="02020603050405020304" charset="0"/>
                <a:ea typeface="Calibri" panose="020F0502020204030204" pitchFamily="34" charset="0"/>
                <a:cs typeface="Times New Roman" panose="02020603050405020304" charset="0"/>
                <a:sym typeface="+mn-ea"/>
              </a:rPr>
              <a:t>Nasıl tanı konur? </a:t>
            </a:r>
            <a:endParaRPr lang="tr-TR">
              <a:effectLst/>
              <a:latin typeface="Times New Roman" panose="02020603050405020304" charset="0"/>
              <a:ea typeface="Calibri" panose="020F0502020204030204" pitchFamily="34" charset="0"/>
              <a:cs typeface="Times New Roman" panose="02020603050405020304" charset="0"/>
            </a:endParaRPr>
          </a:p>
          <a:p>
            <a:pPr marL="6350" indent="-6350">
              <a:lnSpc>
                <a:spcPct val="99000"/>
              </a:lnSpc>
              <a:spcAft>
                <a:spcPts val="1420"/>
              </a:spcAft>
            </a:pPr>
            <a:r>
              <a:rPr lang="tr-TR">
                <a:effectLst/>
                <a:latin typeface="Times New Roman" panose="02020603050405020304" charset="0"/>
                <a:ea typeface="Calibri" panose="020F0502020204030204" pitchFamily="34" charset="0"/>
                <a:cs typeface="Times New Roman" panose="02020603050405020304" charset="0"/>
                <a:sym typeface="+mn-ea"/>
              </a:rPr>
              <a:t>OSAS ile uyumlu yakınmaları olan hastalar uyku bozuklukları polikliniğinde uzman tarafından değerlendirilir.  Klinik değerlendirmeden sonra gerekli uyku ölçek ve formların hasta tarafından doldurulması istenir.  Uzman doktor tarafından OSAS veya diğer uyku bozukluğu olduğu düşünülen hastalar gerek görülmesi halinde kesin tanı için polisomnografik uyku çalışması  (uyku testi) için uyku laboratuarına yönlendirilir.  </a:t>
            </a:r>
            <a:endParaRPr lang="tr-TR">
              <a:effectLst/>
              <a:latin typeface="Times New Roman" panose="02020603050405020304" charset="0"/>
              <a:ea typeface="Calibri" panose="020F0502020204030204" pitchFamily="34" charset="0"/>
              <a:cs typeface="Times New Roman" panose="02020603050405020304" charset="0"/>
            </a:endParaRPr>
          </a:p>
          <a:p>
            <a:pPr marL="0" indent="0">
              <a:buNone/>
            </a:pPr>
            <a:endParaRPr lang="tr-TR">
              <a:latin typeface="Times New Roman" panose="02020603050405020304" charset="0"/>
              <a:cs typeface="Times New Roman" panose="02020603050405020304" charset="0"/>
            </a:endParaRPr>
          </a:p>
          <a:p>
            <a:pPr marL="0" indent="0">
              <a:buNone/>
            </a:pPr>
            <a:endParaRPr lang="tr-TR">
              <a:effectLst/>
              <a:latin typeface="Times New Roman" panose="02020603050405020304" charset="0"/>
              <a:ea typeface="Calibri" panose="020F0502020204030204" pitchFamily="34" charset="0"/>
              <a:cs typeface="Times New Roman" panose="02020603050405020304" charset="0"/>
            </a:endParaRPr>
          </a:p>
          <a:p>
            <a:pPr marL="0" indent="0">
              <a:buNone/>
            </a:pPr>
            <a:endParaRPr lang="en-US">
              <a:latin typeface="Times New Roman" panose="02020603050405020304" charset="0"/>
              <a:cs typeface="Times New Roman" panose="02020603050405020304"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337185" y="398145"/>
            <a:ext cx="11876405" cy="6744970"/>
          </a:xfrm>
        </p:spPr>
        <p:txBody>
          <a:bodyPr>
            <a:normAutofit fontScale="90000" lnSpcReduction="20000"/>
          </a:bodyPr>
          <a:lstStyle/>
          <a:p>
            <a:r>
              <a:rPr lang="tr-TR" b="1">
                <a:effectLst/>
                <a:latin typeface="Calibri" panose="020F0502020204030204" pitchFamily="34" charset="0"/>
                <a:ea typeface="Calibri" panose="020F0502020204030204" pitchFamily="34" charset="0"/>
                <a:cs typeface="Calibri" panose="020F0502020204030204" pitchFamily="34" charset="0"/>
              </a:rPr>
              <a:t>OSAS hastalarının dikkat etmesi gereken genel önlemler nelerdir? </a:t>
            </a:r>
            <a:endParaRPr lang="tr-TR">
              <a:effectLst/>
              <a:latin typeface="Calibri" panose="020F0502020204030204" pitchFamily="34" charset="0"/>
              <a:ea typeface="Calibri" panose="020F0502020204030204" pitchFamily="34" charset="0"/>
              <a:cs typeface="Calibri" panose="020F0502020204030204" pitchFamily="34" charset="0"/>
            </a:endParaRPr>
          </a:p>
          <a:p>
            <a:r>
              <a:rPr lang="tr-TR">
                <a:effectLst/>
                <a:latin typeface="Times New Roman" panose="02020603050405020304" charset="0"/>
                <a:ea typeface="Calibri" panose="020F0502020204030204" pitchFamily="34" charset="0"/>
                <a:cs typeface="Times New Roman" panose="02020603050405020304" charset="0"/>
              </a:rPr>
              <a:t>Ağırlığı ne olursa olsun tüm OSAS hastalarının bazı önlemler almaları hastalığın belirtilerini hafifletebilir.  Bunlar;  </a:t>
            </a:r>
          </a:p>
          <a:p>
            <a:pPr lvl="0" fontAlgn="base"/>
            <a:r>
              <a:rPr lang="tr-TR" u="none" strike="noStrike">
                <a:solidFill>
                  <a:srgbClr val="FF0000"/>
                </a:solidFill>
                <a:effectLst/>
                <a:uFill>
                  <a:solidFill>
                    <a:srgbClr val="000000"/>
                  </a:solidFill>
                </a:uFill>
                <a:latin typeface="Times New Roman" panose="02020603050405020304" charset="0"/>
                <a:ea typeface="Calibri" panose="020F0502020204030204" pitchFamily="34" charset="0"/>
                <a:cs typeface="Times New Roman" panose="02020603050405020304" charset="0"/>
              </a:rPr>
              <a:t>Kilo verme</a:t>
            </a:r>
            <a:r>
              <a:rPr lang="tr-TR" u="none" strike="noStrike">
                <a:effectLst/>
                <a:uFill>
                  <a:solidFill>
                    <a:srgbClr val="000000"/>
                  </a:solidFill>
                </a:uFill>
                <a:latin typeface="Times New Roman" panose="02020603050405020304" charset="0"/>
                <a:ea typeface="Calibri" panose="020F0502020204030204" pitchFamily="34" charset="0"/>
                <a:cs typeface="Times New Roman" panose="02020603050405020304" charset="0"/>
              </a:rPr>
              <a:t>: Aşırı kilo hastalığı en bilinen risk faktörüdür. Kilo vermekle (en az 5-6 kg) belirtiler hafifleyebilmektedir.  Uzman doktor denetiminde diyet ve uygun egzersiz programları ile kilo vermek mümkündür.  Ancak ağır hastalığı olanlarda gelişen metabolizma bozuklukları nedeniyle tüm çabalara rağmen kilo verememektedirler. Kilo verebilen hastalar ise yaşam tarzlarını değiştirmedikleri sürece kısa zamanda tekrar kilo almaktadırlar.  </a:t>
            </a:r>
          </a:p>
          <a:p>
            <a:pPr lvl="0" fontAlgn="base"/>
            <a:r>
              <a:rPr lang="tr-TR" u="none" strike="noStrike">
                <a:solidFill>
                  <a:srgbClr val="FF0000"/>
                </a:solidFill>
                <a:effectLst/>
                <a:uFill>
                  <a:solidFill>
                    <a:srgbClr val="000000"/>
                  </a:solidFill>
                </a:uFill>
                <a:latin typeface="Times New Roman" panose="02020603050405020304" charset="0"/>
                <a:ea typeface="Calibri" panose="020F0502020204030204" pitchFamily="34" charset="0"/>
                <a:cs typeface="Times New Roman" panose="02020603050405020304" charset="0"/>
              </a:rPr>
              <a:t>Alkol:</a:t>
            </a:r>
            <a:r>
              <a:rPr lang="tr-TR" u="none" strike="noStrike">
                <a:effectLst/>
                <a:uFill>
                  <a:solidFill>
                    <a:srgbClr val="000000"/>
                  </a:solidFill>
                </a:uFill>
                <a:latin typeface="Times New Roman" panose="02020603050405020304" charset="0"/>
                <a:ea typeface="Calibri" panose="020F0502020204030204" pitchFamily="34" charset="0"/>
                <a:cs typeface="Times New Roman" panose="02020603050405020304" charset="0"/>
              </a:rPr>
              <a:t> Yatmadan önceki saatlerde alınan alkolün uykuda apnelerin daha sık ve uzun süreli olarak ortaya çıkmasına neden olduğu bilinmektedir. Alkol bu hastalarda uykuda ani ölümlere sebep olduğundan akşam saatlerinde alınmamalıdır.  </a:t>
            </a:r>
          </a:p>
          <a:p>
            <a:pPr lvl="0" fontAlgn="base"/>
            <a:r>
              <a:rPr lang="tr-TR" u="none" strike="noStrike">
                <a:solidFill>
                  <a:srgbClr val="FF0000"/>
                </a:solidFill>
                <a:effectLst/>
                <a:uFill>
                  <a:solidFill>
                    <a:srgbClr val="000000"/>
                  </a:solidFill>
                </a:uFill>
                <a:latin typeface="Times New Roman" panose="02020603050405020304" charset="0"/>
                <a:ea typeface="Calibri" panose="020F0502020204030204" pitchFamily="34" charset="0"/>
                <a:cs typeface="Times New Roman" panose="02020603050405020304" charset="0"/>
              </a:rPr>
              <a:t>Uyku ilaçları</a:t>
            </a:r>
            <a:r>
              <a:rPr lang="tr-TR" u="none" strike="noStrike">
                <a:effectLst/>
                <a:uFill>
                  <a:solidFill>
                    <a:srgbClr val="000000"/>
                  </a:solidFill>
                </a:uFill>
                <a:latin typeface="Times New Roman" panose="02020603050405020304" charset="0"/>
                <a:ea typeface="Calibri" panose="020F0502020204030204" pitchFamily="34" charset="0"/>
                <a:cs typeface="Times New Roman" panose="02020603050405020304" charset="0"/>
              </a:rPr>
              <a:t>: Uyku ilaçları apnelerin sıklık ve süresini arttırabilmektedir.  Bu nedenle uyku ilaçlarına ihtiyaç duyuluyorsa mutlaka hekim kontrolünde alınmalıdır.  </a:t>
            </a:r>
          </a:p>
          <a:p>
            <a:pPr marL="0" indent="0">
              <a:buNone/>
            </a:pPr>
            <a:endParaRPr lang="tr-TR">
              <a:latin typeface="Times New Roman" panose="02020603050405020304" charset="0"/>
              <a:cs typeface="Times New Roman" panose="02020603050405020304"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478155" y="-267970"/>
            <a:ext cx="10972800" cy="5140325"/>
          </a:xfrm>
        </p:spPr>
        <p:txBody>
          <a:bodyPr/>
          <a:lstStyle/>
          <a:p>
            <a:pPr marL="0" lvl="0" indent="0" fontAlgn="base">
              <a:buNone/>
            </a:pPr>
            <a:endParaRPr lang="tr-TR" u="none" strike="noStrike">
              <a:effectLst/>
              <a:uFill>
                <a:solidFill>
                  <a:srgbClr val="000000"/>
                </a:solidFill>
              </a:uFill>
              <a:latin typeface="Calibri" panose="020F0502020204030204" pitchFamily="34" charset="0"/>
              <a:ea typeface="Calibri" panose="020F0502020204030204" pitchFamily="34" charset="0"/>
              <a:cs typeface="Calibri" panose="020F0502020204030204" pitchFamily="34" charset="0"/>
            </a:endParaRPr>
          </a:p>
          <a:p>
            <a:pPr lvl="0" fontAlgn="base"/>
            <a:r>
              <a:rPr lang="tr-TR">
                <a:solidFill>
                  <a:srgbClr val="FF0000"/>
                </a:solidFill>
                <a:effectLst/>
                <a:uFill>
                  <a:solidFill>
                    <a:srgbClr val="000000"/>
                  </a:solidFill>
                </a:uFill>
                <a:latin typeface="Calibri" panose="020F0502020204030204" pitchFamily="34" charset="0"/>
                <a:ea typeface="Calibri" panose="020F0502020204030204" pitchFamily="34" charset="0"/>
                <a:cs typeface="Calibri" panose="020F0502020204030204" pitchFamily="34" charset="0"/>
                <a:sym typeface="+mn-ea"/>
              </a:rPr>
              <a:t>Pozisyon:</a:t>
            </a:r>
            <a:r>
              <a:rPr lang="tr-TR">
                <a:effectLst/>
                <a:uFill>
                  <a:solidFill>
                    <a:srgbClr val="000000"/>
                  </a:solidFill>
                </a:uFill>
                <a:latin typeface="Calibri" panose="020F0502020204030204" pitchFamily="34" charset="0"/>
                <a:ea typeface="Calibri" panose="020F0502020204030204" pitchFamily="34" charset="0"/>
                <a:cs typeface="Calibri" panose="020F0502020204030204" pitchFamily="34" charset="0"/>
                <a:sym typeface="+mn-ea"/>
              </a:rPr>
              <a:t> Tüm hastaların yaklaşık yarısında sırt üstü yattıklarında solunum durmaları artmaktadır. Bazı hastalarda horlama ve/veya solunum durmaları sadece sırtüstü yatarken ortaya çıkmaktadır. Bu hastalarda sırtüstü yatmalarına engel olacak şekilde sırta yastıklar veya pijamaya tenis topu yerleştirmek gibi önlemler almaları uykuda solunum problemlerini çözebilmektedir.  </a:t>
            </a:r>
            <a:endParaRPr lang="tr-TR" u="none" strike="noStrike">
              <a:effectLst/>
              <a:uFill>
                <a:solidFill>
                  <a:srgbClr val="000000"/>
                </a:solidFill>
              </a:uFill>
              <a:latin typeface="Calibri" panose="020F0502020204030204" pitchFamily="34" charset="0"/>
              <a:ea typeface="Calibri" panose="020F0502020204030204" pitchFamily="34" charset="0"/>
              <a:cs typeface="Calibri" panose="020F0502020204030204" pitchFamily="34" charset="0"/>
            </a:endParaRPr>
          </a:p>
          <a:p>
            <a:pPr lvl="0" fontAlgn="base"/>
            <a:r>
              <a:rPr lang="tr-TR">
                <a:solidFill>
                  <a:srgbClr val="FF0000"/>
                </a:solidFill>
                <a:effectLst/>
                <a:uFill>
                  <a:solidFill>
                    <a:srgbClr val="000000"/>
                  </a:solidFill>
                </a:uFill>
                <a:latin typeface="Calibri" panose="020F0502020204030204" pitchFamily="34" charset="0"/>
                <a:ea typeface="Calibri" panose="020F0502020204030204" pitchFamily="34" charset="0"/>
                <a:cs typeface="Calibri" panose="020F0502020204030204" pitchFamily="34" charset="0"/>
                <a:sym typeface="+mn-ea"/>
              </a:rPr>
              <a:t>Burun tıkanıklıkları:</a:t>
            </a:r>
            <a:r>
              <a:rPr lang="tr-TR">
                <a:effectLst/>
                <a:uFill>
                  <a:solidFill>
                    <a:srgbClr val="000000"/>
                  </a:solidFill>
                </a:uFill>
                <a:latin typeface="Calibri" panose="020F0502020204030204" pitchFamily="34" charset="0"/>
                <a:ea typeface="Calibri" panose="020F0502020204030204" pitchFamily="34" charset="0"/>
                <a:cs typeface="Calibri" panose="020F0502020204030204" pitchFamily="34" charset="0"/>
                <a:sym typeface="+mn-ea"/>
              </a:rPr>
              <a:t> Burun tıkanıklığına sebep olan patolojiler horlamayı % 10-15 oranında artırmaktadır. Bu tıkanıklıklara yönelik tedaviler horlama ve uykuda solunum düzensizliklerini bir miktar azaltacaktır. Burun tıkanıklarının giderilmesi CPAP tedavisine uyumu arttırmak açısından önemli bir yardımcı tedavidir.  </a:t>
            </a:r>
            <a:endParaRPr lang="tr-TR" u="none" strike="noStrike">
              <a:effectLst/>
              <a:uFill>
                <a:solidFill>
                  <a:srgbClr val="000000"/>
                </a:solidFill>
              </a:uFill>
              <a:latin typeface="Calibri" panose="020F0502020204030204" pitchFamily="34" charset="0"/>
              <a:ea typeface="Calibri" panose="020F0502020204030204" pitchFamily="34" charset="0"/>
              <a:cs typeface="Calibri" panose="020F0502020204030204" pitchFamily="34" charset="0"/>
            </a:endParaRPr>
          </a:p>
          <a:p>
            <a:endParaRPr lang="en-US"/>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5640" y="465455"/>
            <a:ext cx="10972800" cy="582613"/>
          </a:xfrm>
        </p:spPr>
        <p:txBody>
          <a:bodyPr/>
          <a:lstStyle/>
          <a:p>
            <a:r>
              <a:rPr lang="tr-TR" altLang="en-US"/>
              <a:t>                             </a:t>
            </a:r>
            <a:r>
              <a:rPr lang="tr-TR" altLang="en-US" sz="4400">
                <a:latin typeface="Arial Unicode MS" panose="020B0604020202020204" charset="-122"/>
                <a:ea typeface="Arial Unicode MS" panose="020B0604020202020204" charset="-122"/>
              </a:rPr>
              <a:t>TEDAVİ</a:t>
            </a:r>
          </a:p>
        </p:txBody>
      </p:sp>
      <p:sp>
        <p:nvSpPr>
          <p:cNvPr id="3" name="Content Placeholder 2"/>
          <p:cNvSpPr>
            <a:spLocks noGrp="1"/>
          </p:cNvSpPr>
          <p:nvPr>
            <p:ph idx="1"/>
          </p:nvPr>
        </p:nvSpPr>
        <p:spPr>
          <a:xfrm>
            <a:off x="609600" y="1559560"/>
            <a:ext cx="10972800" cy="4953000"/>
          </a:xfrm>
        </p:spPr>
        <p:txBody>
          <a:bodyPr/>
          <a:lstStyle/>
          <a:p>
            <a:r>
              <a:rPr lang="tr-TR" b="1">
                <a:effectLst/>
                <a:latin typeface="Times New Roman" panose="02020603050405020304" charset="0"/>
                <a:ea typeface="Calibri" panose="020F0502020204030204" pitchFamily="34" charset="0"/>
                <a:cs typeface="Times New Roman" panose="02020603050405020304" charset="0"/>
                <a:sym typeface="+mn-ea"/>
              </a:rPr>
              <a:t>CPAP tedavisi nedir?  </a:t>
            </a:r>
            <a:endParaRPr lang="tr-TR">
              <a:effectLst/>
              <a:latin typeface="Times New Roman" panose="02020603050405020304" charset="0"/>
              <a:ea typeface="Calibri" panose="020F0502020204030204" pitchFamily="34" charset="0"/>
              <a:cs typeface="Times New Roman" panose="02020603050405020304" charset="0"/>
            </a:endParaRPr>
          </a:p>
          <a:p>
            <a:r>
              <a:rPr lang="tr-TR">
                <a:effectLst/>
                <a:latin typeface="Times New Roman" panose="02020603050405020304" charset="0"/>
                <a:ea typeface="Calibri" panose="020F0502020204030204" pitchFamily="34" charset="0"/>
                <a:cs typeface="Times New Roman" panose="02020603050405020304" charset="0"/>
                <a:sym typeface="+mn-ea"/>
              </a:rPr>
              <a:t>Obstrüktif uyku-apne sendromunun en etkili ve kesin tedavi yöntemidir. Bu tedavi ile horlama, uykuda solunum durmaları ve bunların sebep olduğu kısa ve uzun dönemli problemler tamamen ortadan kalkmaktadır.  </a:t>
            </a:r>
            <a:endParaRPr lang="en-US"/>
          </a:p>
        </p:txBody>
      </p:sp>
    </p:spTree>
  </p:cSld>
  <p:clrMapOvr>
    <a:masterClrMapping/>
  </p:clrMapOvr>
</p:sld>
</file>

<file path=ppt/theme/theme1.xml><?xml version="1.0" encoding="utf-8"?>
<a:theme xmlns:a="http://schemas.openxmlformats.org/drawingml/2006/main" name="1_Blue Waves">
  <a:themeElements>
    <a:clrScheme name="Blue Waves 13">
      <a:dk1>
        <a:srgbClr val="000000"/>
      </a:dk1>
      <a:lt1>
        <a:srgbClr val="FFFFFF"/>
      </a:lt1>
      <a:dk2>
        <a:srgbClr val="000000"/>
      </a:dk2>
      <a:lt2>
        <a:srgbClr val="969696"/>
      </a:lt2>
      <a:accent1>
        <a:srgbClr val="0066CC"/>
      </a:accent1>
      <a:accent2>
        <a:srgbClr val="3399FF"/>
      </a:accent2>
      <a:accent3>
        <a:srgbClr val="FFFFFF"/>
      </a:accent3>
      <a:accent4>
        <a:srgbClr val="000000"/>
      </a:accent4>
      <a:accent5>
        <a:srgbClr val="AAB8E2"/>
      </a:accent5>
      <a:accent6>
        <a:srgbClr val="2D8AE7"/>
      </a:accent6>
      <a:hlink>
        <a:srgbClr val="CC3300"/>
      </a:hlink>
      <a:folHlink>
        <a:srgbClr val="996600"/>
      </a:folHlink>
    </a:clrScheme>
    <a:fontScheme name="Blue Waves">
      <a:majorFont>
        <a:latin typeface="Arial"/>
        <a:ea typeface="SimSun"/>
        <a:cs typeface=""/>
      </a:majorFont>
      <a:minorFont>
        <a:latin typeface="Arial"/>
        <a:ea typeface="SimSun"/>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gradFill rotWithShape="0">
          <a:gsLst>
            <a:gs pos="0">
              <a:schemeClr val="accent1"/>
            </a:gs>
            <a:gs pos="100000">
              <a:schemeClr val="accent2"/>
            </a:gs>
          </a:gsLst>
          <a:lin ang="5400000" scaled="1"/>
        </a:gradFill>
        <a:ln w="9525" cap="flat" cmpd="sng" algn="ctr">
          <a:solidFill>
            <a:schemeClr val="accent1"/>
          </a:solidFill>
          <a:prstDash val="solid"/>
          <a:round/>
          <a:headEnd type="none" w="med" len="med"/>
          <a:tailEnd type="none" w="med" len="med"/>
        </a:ln>
      </a:spPr>
      <a:bodyPr vert="horz" wrap="none" lIns="91440" tIns="45720" rIns="91440" bIns="45720" numCol="1" anchor="ctr" anchorCtr="0" compatLnSpc="1"/>
      <a:lstStyle>
        <a:defPPr marL="0" marR="0" indent="0" algn="l" defTabSz="914400" rtl="0" eaLnBrk="1" fontAlgn="base" latinLnBrk="0" hangingPunct="1">
          <a:lnSpc>
            <a:spcPct val="100000"/>
          </a:lnSpc>
          <a:spcBef>
            <a:spcPct val="0"/>
          </a:spcBef>
          <a:spcAft>
            <a:spcPct val="0"/>
          </a:spcAft>
          <a:buClrTx/>
          <a:buSzTx/>
          <a:buFontTx/>
          <a:buNone/>
          <a:defRPr kumimoji="0" lang="zh-CN" altLang="en-US" sz="1800" b="0" i="0" u="none" strike="noStrike" cap="none" normalizeH="0" baseline="0" smtClean="0">
            <a:ln>
              <a:noFill/>
            </a:ln>
            <a:solidFill>
              <a:schemeClr val="tx1"/>
            </a:solidFill>
            <a:effectLst/>
            <a:latin typeface="Arial" panose="020B0604020202020204" pitchFamily="34" charset="0"/>
            <a:ea typeface="SimSun" panose="02010600030101010101" pitchFamily="2" charset="-122"/>
          </a:defRPr>
        </a:defPPr>
      </a:lstStyle>
    </a:spDef>
    <a:lnDef>
      <a:spPr bwMode="auto">
        <a:xfrm>
          <a:off x="0" y="0"/>
          <a:ext cx="1" cy="1"/>
        </a:xfrm>
        <a:custGeom>
          <a:avLst/>
          <a:gdLst/>
          <a:ahLst/>
          <a:cxnLst/>
          <a:rect l="0" t="0" r="0" b="0"/>
          <a:pathLst/>
        </a:custGeom>
        <a:gradFill rotWithShape="0">
          <a:gsLst>
            <a:gs pos="0">
              <a:schemeClr val="accent1"/>
            </a:gs>
            <a:gs pos="100000">
              <a:schemeClr val="accent2"/>
            </a:gs>
          </a:gsLst>
          <a:lin ang="5400000" scaled="1"/>
        </a:gradFill>
        <a:ln w="9525" cap="flat" cmpd="sng" algn="ctr">
          <a:solidFill>
            <a:schemeClr val="accent1"/>
          </a:solidFill>
          <a:prstDash val="solid"/>
          <a:round/>
          <a:headEnd type="none" w="med" len="med"/>
          <a:tailEnd type="none" w="med" len="med"/>
        </a:ln>
      </a:spPr>
      <a:bodyPr vert="horz" wrap="none" lIns="91440" tIns="45720" rIns="91440" bIns="45720" numCol="1" anchor="ctr" anchorCtr="0" compatLnSpc="1"/>
      <a:lstStyle>
        <a:defPPr marL="0" marR="0" indent="0" algn="l" defTabSz="914400" rtl="0" eaLnBrk="1" fontAlgn="base" latinLnBrk="0" hangingPunct="1">
          <a:lnSpc>
            <a:spcPct val="100000"/>
          </a:lnSpc>
          <a:spcBef>
            <a:spcPct val="0"/>
          </a:spcBef>
          <a:spcAft>
            <a:spcPct val="0"/>
          </a:spcAft>
          <a:buClrTx/>
          <a:buSzTx/>
          <a:buFontTx/>
          <a:buNone/>
          <a:defRPr kumimoji="0" lang="zh-CN" altLang="en-US" sz="1800" b="0" i="0" u="none" strike="noStrike" cap="none" normalizeH="0" baseline="0" smtClean="0">
            <a:ln>
              <a:noFill/>
            </a:ln>
            <a:solidFill>
              <a:schemeClr val="tx1"/>
            </a:solidFill>
            <a:effectLst/>
            <a:latin typeface="Arial" panose="020B0604020202020204" pitchFamily="34" charset="0"/>
            <a:ea typeface="SimSun" panose="02010600030101010101" pitchFamily="2" charset="-122"/>
          </a:defRPr>
        </a:defPPr>
      </a:lstStyle>
    </a:lnDef>
  </a:objectDefaults>
  <a:extraClrSchemeLst>
    <a:extraClrScheme>
      <a:clrScheme name="Blue Waves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ue Waves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ue Waves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ue Waves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ue Waves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ue Waves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ue Waves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ue Waves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ue Waves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ue Waves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ue Waves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ue Waves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Blue Waves 13">
        <a:dk1>
          <a:srgbClr val="000000"/>
        </a:dk1>
        <a:lt1>
          <a:srgbClr val="FFFFFF"/>
        </a:lt1>
        <a:dk2>
          <a:srgbClr val="000000"/>
        </a:dk2>
        <a:lt2>
          <a:srgbClr val="969696"/>
        </a:lt2>
        <a:accent1>
          <a:srgbClr val="0066CC"/>
        </a:accent1>
        <a:accent2>
          <a:srgbClr val="3399FF"/>
        </a:accent2>
        <a:accent3>
          <a:srgbClr val="FFFFFF"/>
        </a:accent3>
        <a:accent4>
          <a:srgbClr val="000000"/>
        </a:accent4>
        <a:accent5>
          <a:srgbClr val="AAB8E2"/>
        </a:accent5>
        <a:accent6>
          <a:srgbClr val="2D8AE7"/>
        </a:accent6>
        <a:hlink>
          <a:srgbClr val="CC3300"/>
        </a:hlink>
        <a:folHlink>
          <a:srgbClr val="996600"/>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8818</Words>
  <Application>Microsoft Office PowerPoint</Application>
  <PresentationFormat>Geniş ekran</PresentationFormat>
  <Paragraphs>79</Paragraphs>
  <Slides>17</Slides>
  <Notes>0</Notes>
  <HiddenSlides>0</HiddenSlides>
  <MMClips>0</MMClips>
  <ScaleCrop>false</ScaleCrop>
  <HeadingPairs>
    <vt:vector size="4" baseType="variant">
      <vt:variant>
        <vt:lpstr>Tema</vt:lpstr>
      </vt:variant>
      <vt:variant>
        <vt:i4>1</vt:i4>
      </vt:variant>
      <vt:variant>
        <vt:lpstr>Slayt Başlıkları</vt:lpstr>
      </vt:variant>
      <vt:variant>
        <vt:i4>17</vt:i4>
      </vt:variant>
    </vt:vector>
  </HeadingPairs>
  <TitlesOfParts>
    <vt:vector size="18" baseType="lpstr">
      <vt:lpstr>1_Blue Waves</vt:lpstr>
      <vt:lpstr>OBSTRÜKTİF UYKU APNE BOZUKLUĞU</vt:lpstr>
      <vt:lpstr>OBSTRÜKTİF(TIKAYICI) UYKU APNE SENDROMU (OSAS) Nedir?</vt:lpstr>
      <vt:lpstr>PowerPoint Sunusu</vt:lpstr>
      <vt:lpstr>PowerPoint Sunusu</vt:lpstr>
      <vt:lpstr>PowerPoint Sunusu</vt:lpstr>
      <vt:lpstr>PowerPoint Sunusu</vt:lpstr>
      <vt:lpstr>PowerPoint Sunusu</vt:lpstr>
      <vt:lpstr>PowerPoint Sunusu</vt:lpstr>
      <vt:lpstr>                             TEDAVİ</vt:lpstr>
      <vt:lpstr>                     </vt:lpstr>
      <vt:lpstr>PowerPoint Sunusu</vt:lpstr>
      <vt:lpstr>PowerPoint Sunusu</vt:lpstr>
      <vt:lpstr>                  </vt:lpstr>
      <vt:lpstr>PowerPoint Sunusu</vt:lpstr>
      <vt:lpstr>PowerPoint Sunusu</vt:lpstr>
      <vt:lpstr>PowerPoint Sunusu</vt:lpstr>
      <vt:lpstr>HAZIRLAYANLAR</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OBSTRÜKTİF Uyku apne sendromu</dc:title>
  <dc:creator>pinarkirboga2298@gmail.com</dc:creator>
  <cp:lastModifiedBy>pinarkirboga2298@gmail.com</cp:lastModifiedBy>
  <cp:revision>6</cp:revision>
  <dcterms:created xsi:type="dcterms:W3CDTF">2019-12-21T20:40:00Z</dcterms:created>
  <dcterms:modified xsi:type="dcterms:W3CDTF">2019-12-26T20:23:37Z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1033-11.2.0.9107</vt:lpwstr>
  </property>
</Properties>
</file>