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2" r:id="rId7"/>
    <p:sldId id="263" r:id="rId8"/>
    <p:sldId id="264" r:id="rId9"/>
    <p:sldId id="265" r:id="rId10"/>
    <p:sldId id="267" r:id="rId11"/>
    <p:sldId id="268" r:id="rId12"/>
    <p:sldId id="269" r:id="rId13"/>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83" d="100"/>
          <a:sy n="83" d="100"/>
        </p:scale>
        <p:origin x="-1426" y="-77"/>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18.12.2019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18.12.2019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18.12.2019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18.12.2019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D9F75050-0E15-4C5B-92B0-66D068882F1F}" type="datetimeFigureOut">
              <a:rPr lang="tr-TR" smtClean="0"/>
              <a:pPr/>
              <a:t>18.12.2019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D9F75050-0E15-4C5B-92B0-66D068882F1F}" type="datetimeFigureOut">
              <a:rPr lang="tr-TR" smtClean="0"/>
              <a:pPr/>
              <a:t>18.12.2019</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D9F75050-0E15-4C5B-92B0-66D068882F1F}" type="datetimeFigureOut">
              <a:rPr lang="tr-TR" smtClean="0"/>
              <a:pPr/>
              <a:t>18.12.2019</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D9F75050-0E15-4C5B-92B0-66D068882F1F}" type="datetimeFigureOut">
              <a:rPr lang="tr-TR" smtClean="0"/>
              <a:pPr/>
              <a:t>18.12.2019</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9F75050-0E15-4C5B-92B0-66D068882F1F}" type="datetimeFigureOut">
              <a:rPr lang="tr-TR" smtClean="0"/>
              <a:pPr/>
              <a:t>18.12.2019</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18.12.2019</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18.12.2019</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9F75050-0E15-4C5B-92B0-66D068882F1F}" type="datetimeFigureOut">
              <a:rPr lang="tr-TR" smtClean="0"/>
              <a:pPr/>
              <a:t>18.12.2019</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DEFA8C-F947-479F-BE07-76B6B3F80BF1}"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9.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hyperlink" Target="http://www.hurriyet.com.tr/haberleri/narkolepsi"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9.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hyperlink" Target="http://www.hurriyet.com.tr/mahmure/eglence/ruya-tabirleri/"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642910" y="642918"/>
            <a:ext cx="7772400" cy="1470025"/>
          </a:xfrm>
        </p:spPr>
        <p:txBody>
          <a:bodyPr>
            <a:normAutofit/>
          </a:bodyPr>
          <a:lstStyle/>
          <a:p>
            <a:r>
              <a:rPr lang="tr-TR" sz="8000" b="1" dirty="0" smtClean="0">
                <a:solidFill>
                  <a:srgbClr val="FF0000"/>
                </a:solidFill>
              </a:rPr>
              <a:t>NARKOLEPSİ</a:t>
            </a:r>
            <a:endParaRPr lang="tr-TR" sz="8000" b="1" dirty="0">
              <a:solidFill>
                <a:srgbClr val="FF0000"/>
              </a:solidFill>
            </a:endParaRPr>
          </a:p>
        </p:txBody>
      </p:sp>
      <p:sp>
        <p:nvSpPr>
          <p:cNvPr id="3" name="2 Alt Başlık"/>
          <p:cNvSpPr>
            <a:spLocks noGrp="1"/>
          </p:cNvSpPr>
          <p:nvPr>
            <p:ph type="subTitle" idx="1"/>
          </p:nvPr>
        </p:nvSpPr>
        <p:spPr/>
        <p:txBody>
          <a:bodyPr/>
          <a:lstStyle/>
          <a:p>
            <a:endParaRPr lang="tr-TR" dirty="0"/>
          </a:p>
        </p:txBody>
      </p:sp>
      <p:pic>
        <p:nvPicPr>
          <p:cNvPr id="4" name="3 İçerik Yer Tutucusu" descr="images.jpg"/>
          <p:cNvPicPr>
            <a:picLocks noGrp="1" noChangeAspect="1"/>
          </p:cNvPicPr>
          <p:nvPr>
            <p:ph idx="1"/>
          </p:nvPr>
        </p:nvPicPr>
        <p:blipFill>
          <a:blip r:embed="rId2"/>
          <a:stretch>
            <a:fillRect/>
          </a:stretch>
        </p:blipFill>
        <p:spPr>
          <a:xfrm>
            <a:off x="1785918" y="2214554"/>
            <a:ext cx="5429288" cy="3571900"/>
          </a:xfrm>
        </p:spPr>
      </p:pic>
    </p:spTree>
  </p:cSld>
  <p:clrMapOvr>
    <a:masterClrMapping/>
  </p:clrMapOvr>
  <p:transition spd="med">
    <p:pull dir="d"/>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pic>
        <p:nvPicPr>
          <p:cNvPr id="5" name="4 Resim Yer Tutucusu" descr="indir.jpg"/>
          <p:cNvPicPr>
            <a:picLocks noGrp="1" noChangeAspect="1"/>
          </p:cNvPicPr>
          <p:nvPr>
            <p:ph type="pic" idx="1"/>
          </p:nvPr>
        </p:nvPicPr>
        <p:blipFill>
          <a:blip r:embed="rId2"/>
          <a:srcRect l="17292" r="17292"/>
          <a:stretch>
            <a:fillRect/>
          </a:stretch>
        </p:blipFill>
        <p:spPr/>
      </p:pic>
      <p:sp>
        <p:nvSpPr>
          <p:cNvPr id="4" name="3 Metin Yer Tutucusu"/>
          <p:cNvSpPr>
            <a:spLocks noGrp="1"/>
          </p:cNvSpPr>
          <p:nvPr>
            <p:ph type="body" sz="half" idx="2"/>
          </p:nvPr>
        </p:nvSpPr>
        <p:spPr/>
        <p:txBody>
          <a:bodyPr/>
          <a:lstStyle/>
          <a:p>
            <a:endParaRPr lang="tr-TR"/>
          </a:p>
        </p:txBody>
      </p:sp>
    </p:spTree>
  </p:cSld>
  <p:clrMapOvr>
    <a:masterClrMapping/>
  </p:clrMapOvr>
  <p:transition spd="slow">
    <p:pull dir="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fontScale="77500" lnSpcReduction="20000"/>
          </a:bodyPr>
          <a:lstStyle/>
          <a:p>
            <a:pPr>
              <a:buNone/>
            </a:pPr>
            <a:r>
              <a:rPr lang="tr-TR" sz="4600" b="1" dirty="0" smtClean="0">
                <a:solidFill>
                  <a:srgbClr val="FF0000"/>
                </a:solidFill>
              </a:rPr>
              <a:t>  NARKOLEPSİ </a:t>
            </a:r>
            <a:r>
              <a:rPr lang="tr-TR" sz="4600" b="1" dirty="0" smtClean="0">
                <a:solidFill>
                  <a:srgbClr val="FF0000"/>
                </a:solidFill>
              </a:rPr>
              <a:t>BELİRTİLERİ NELERDİR?</a:t>
            </a:r>
          </a:p>
          <a:p>
            <a:r>
              <a:rPr lang="tr-TR" b="1" dirty="0" err="1" smtClean="0"/>
              <a:t>Narkolepsi</a:t>
            </a:r>
            <a:r>
              <a:rPr lang="tr-TR" b="1" dirty="0" smtClean="0"/>
              <a:t> dediğimiz nörolojik bozukluk herkesi farklı şekilde etkilemektedir. İşte o belirtilerden bazıları:</a:t>
            </a:r>
          </a:p>
          <a:p>
            <a:r>
              <a:rPr lang="tr-TR" b="1" dirty="0" smtClean="0"/>
              <a:t>– Gündüz aşırı uyku hali</a:t>
            </a:r>
            <a:br>
              <a:rPr lang="tr-TR" b="1" dirty="0" smtClean="0"/>
            </a:br>
            <a:r>
              <a:rPr lang="tr-TR" b="1" dirty="0" smtClean="0"/>
              <a:t>– Karabasan</a:t>
            </a:r>
            <a:br>
              <a:rPr lang="tr-TR" b="1" dirty="0" smtClean="0"/>
            </a:br>
            <a:r>
              <a:rPr lang="tr-TR" b="1" dirty="0" smtClean="0"/>
              <a:t>– Uykuya dalarken görülen halüsinasyonlardaki gerçeklik</a:t>
            </a:r>
            <a:br>
              <a:rPr lang="tr-TR" b="1" dirty="0" smtClean="0"/>
            </a:br>
            <a:r>
              <a:rPr lang="tr-TR" b="1" dirty="0" smtClean="0"/>
              <a:t>– Horlama</a:t>
            </a:r>
            <a:br>
              <a:rPr lang="tr-TR" b="1" dirty="0" smtClean="0"/>
            </a:br>
            <a:r>
              <a:rPr lang="tr-TR" b="1" dirty="0" smtClean="0"/>
              <a:t>– Rahatsız bacak sendromu</a:t>
            </a:r>
            <a:br>
              <a:rPr lang="tr-TR" b="1" dirty="0" smtClean="0"/>
            </a:br>
            <a:r>
              <a:rPr lang="tr-TR" b="1" dirty="0" smtClean="0"/>
              <a:t>– Zihinde buğulanma, zayıf hafıza, konsantrasyon bozukluğu</a:t>
            </a:r>
            <a:br>
              <a:rPr lang="tr-TR" b="1" dirty="0" smtClean="0"/>
            </a:br>
            <a:r>
              <a:rPr lang="tr-TR" b="1" dirty="0" smtClean="0"/>
              <a:t>– Fiziksel enerji yoksunluğu</a:t>
            </a:r>
            <a:br>
              <a:rPr lang="tr-TR" b="1" dirty="0" smtClean="0"/>
            </a:br>
            <a:r>
              <a:rPr lang="tr-TR" b="1" dirty="0" smtClean="0"/>
              <a:t>– Uyku kalitesinde bozukluk ve uykusuzluk</a:t>
            </a:r>
            <a:br>
              <a:rPr lang="tr-TR" b="1" dirty="0" smtClean="0"/>
            </a:br>
            <a:r>
              <a:rPr lang="tr-TR" b="1" dirty="0" smtClean="0"/>
              <a:t>– Kasların ani zayıflığı</a:t>
            </a:r>
          </a:p>
          <a:p>
            <a:endParaRPr lang="tr-TR" dirty="0"/>
          </a:p>
        </p:txBody>
      </p:sp>
    </p:spTree>
  </p:cSld>
  <p:clrMapOvr>
    <a:masterClrMapping/>
  </p:clrMapOvr>
  <p:transition spd="slow">
    <p:pull dir="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pPr>
              <a:buNone/>
            </a:pPr>
            <a:r>
              <a:rPr lang="tr-TR" sz="4000" b="1" dirty="0" smtClean="0">
                <a:solidFill>
                  <a:srgbClr val="FF0000"/>
                </a:solidFill>
              </a:rPr>
              <a:t>  NARKOLEPSİ </a:t>
            </a:r>
            <a:r>
              <a:rPr lang="tr-TR" sz="4000" b="1" dirty="0" smtClean="0">
                <a:solidFill>
                  <a:srgbClr val="FF0000"/>
                </a:solidFill>
              </a:rPr>
              <a:t>NASIL TEDAVİ EDİLİR?</a:t>
            </a:r>
            <a:endParaRPr lang="tr-TR" sz="4000" dirty="0" smtClean="0">
              <a:solidFill>
                <a:srgbClr val="FF0000"/>
              </a:solidFill>
            </a:endParaRPr>
          </a:p>
          <a:p>
            <a:r>
              <a:rPr lang="tr-TR" sz="4000" dirty="0" err="1" smtClean="0"/>
              <a:t>Narkolepsi</a:t>
            </a:r>
            <a:r>
              <a:rPr lang="tr-TR" sz="4000" dirty="0" smtClean="0"/>
              <a:t> tam olarak tedavi edilemese de semptomlar iyileştirilebilir ve kontrol altına alınabilir. </a:t>
            </a:r>
          </a:p>
          <a:p>
            <a:endParaRPr lang="tr-TR" dirty="0"/>
          </a:p>
        </p:txBody>
      </p:sp>
    </p:spTree>
  </p:cSld>
  <p:clrMapOvr>
    <a:masterClrMapping/>
  </p:clrMapOvr>
  <p:transition spd="slow">
    <p:pull dir="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fontScale="85000" lnSpcReduction="20000"/>
          </a:bodyPr>
          <a:lstStyle/>
          <a:p>
            <a:pPr fontAlgn="base"/>
            <a:r>
              <a:rPr lang="tr-TR" sz="4200" b="1" dirty="0" smtClean="0"/>
              <a:t>Kadınlara göre erkeklerde daha sık görülen </a:t>
            </a:r>
            <a:r>
              <a:rPr lang="tr-TR" sz="4200" b="1" dirty="0" err="1" smtClean="0"/>
              <a:t>narkolepsi</a:t>
            </a:r>
            <a:r>
              <a:rPr lang="tr-TR" sz="4200" b="1" dirty="0" smtClean="0"/>
              <a:t>, kişiyi hayattan koparan, günlük rutinlerini dahi yerine getiremeyecek hale getiren bir sağlık problemidir. ‘</a:t>
            </a:r>
            <a:r>
              <a:rPr lang="tr-TR" sz="4200" b="1" dirty="0" err="1" smtClean="0"/>
              <a:t>Hypocretin</a:t>
            </a:r>
            <a:r>
              <a:rPr lang="tr-TR" sz="4200" b="1" dirty="0" smtClean="0"/>
              <a:t>” maddesinin eksikliğinden kaynaklanan </a:t>
            </a:r>
            <a:r>
              <a:rPr lang="tr-TR" sz="4200" b="1" dirty="0" err="1" smtClean="0"/>
              <a:t>narkolepsi</a:t>
            </a:r>
            <a:r>
              <a:rPr lang="tr-TR" sz="4200" b="1" dirty="0" smtClean="0"/>
              <a:t>, kişide konsantrasyon güçlüğü ve bellek sorunlarına yol açabilir. Peki, </a:t>
            </a:r>
            <a:r>
              <a:rPr lang="tr-TR" sz="4200" b="1" dirty="0" err="1" smtClean="0"/>
              <a:t>narkolepsi</a:t>
            </a:r>
            <a:r>
              <a:rPr lang="tr-TR" sz="4200" b="1" dirty="0" smtClean="0"/>
              <a:t> tam olarak nedir? </a:t>
            </a:r>
            <a:r>
              <a:rPr lang="tr-TR" sz="4200" b="1" dirty="0" err="1" smtClean="0"/>
              <a:t>Narkolepsi</a:t>
            </a:r>
            <a:r>
              <a:rPr lang="tr-TR" sz="4200" b="1" dirty="0" smtClean="0"/>
              <a:t> hastalığı nasıl anlaşılır?</a:t>
            </a:r>
          </a:p>
          <a:p>
            <a:endParaRPr lang="tr-TR" dirty="0"/>
          </a:p>
        </p:txBody>
      </p:sp>
    </p:spTree>
  </p:cSld>
  <p:clrMapOvr>
    <a:masterClrMapping/>
  </p:clrMapOvr>
  <p:transition spd="slow">
    <p:pull dir="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a:xfrm>
            <a:off x="457200" y="1600200"/>
            <a:ext cx="8229600" cy="4972072"/>
          </a:xfrm>
        </p:spPr>
        <p:txBody>
          <a:bodyPr>
            <a:normAutofit fontScale="70000" lnSpcReduction="20000"/>
          </a:bodyPr>
          <a:lstStyle/>
          <a:p>
            <a:r>
              <a:rPr lang="tr-TR" sz="4400" b="1" dirty="0" err="1" smtClean="0">
                <a:hlinkClick r:id="rId2"/>
              </a:rPr>
              <a:t>Narkolepsi</a:t>
            </a:r>
            <a:r>
              <a:rPr lang="tr-TR" sz="4400" b="1" dirty="0" smtClean="0"/>
              <a:t>, gündüz aşırı uyku eğilimi </a:t>
            </a:r>
            <a:r>
              <a:rPr lang="tr-TR" sz="4400" b="1" dirty="0" smtClean="0"/>
              <a:t> EDS ile </a:t>
            </a:r>
            <a:r>
              <a:rPr lang="tr-TR" sz="4400" b="1" dirty="0" smtClean="0"/>
              <a:t>karakterize edilen </a:t>
            </a:r>
            <a:r>
              <a:rPr lang="tr-TR" sz="4400" b="1" dirty="0" err="1" smtClean="0"/>
              <a:t>nöropsikiyatrik</a:t>
            </a:r>
            <a:r>
              <a:rPr lang="tr-TR" sz="4400" b="1" dirty="0" smtClean="0"/>
              <a:t> bir durumdur. Uyku </a:t>
            </a:r>
            <a:r>
              <a:rPr lang="tr-TR" sz="4400" b="1" dirty="0" smtClean="0"/>
              <a:t>felci, </a:t>
            </a:r>
            <a:r>
              <a:rPr lang="tr-TR" sz="4400" b="1" dirty="0" err="1" smtClean="0"/>
              <a:t>katapleksi</a:t>
            </a:r>
            <a:r>
              <a:rPr lang="tr-TR" sz="4400" b="1" dirty="0" smtClean="0"/>
              <a:t> ve </a:t>
            </a:r>
            <a:r>
              <a:rPr lang="tr-TR" sz="4400" b="1" dirty="0" err="1" smtClean="0"/>
              <a:t>hipnogojik</a:t>
            </a:r>
            <a:r>
              <a:rPr lang="tr-TR" sz="4400" b="1" dirty="0" smtClean="0"/>
              <a:t> halüsinasyonlar ise bu hastalığın uzantısında ortaya çıkan diğer bozukluklardır. </a:t>
            </a:r>
            <a:r>
              <a:rPr lang="tr-TR" sz="4400" b="1" dirty="0" err="1" smtClean="0"/>
              <a:t>Narkolepsinin</a:t>
            </a:r>
            <a:r>
              <a:rPr lang="tr-TR" sz="4400" b="1" dirty="0" smtClean="0"/>
              <a:t> en belirgin semptomlarından birisi gece yeterli derecede uyunmuş dahi olunsa gün içerisindeki aşırı uyku eğilimi görülmesidir. </a:t>
            </a:r>
            <a:r>
              <a:rPr lang="tr-TR" sz="4400" b="1" dirty="0" err="1" smtClean="0"/>
              <a:t>Narkolepsi</a:t>
            </a:r>
            <a:r>
              <a:rPr lang="tr-TR" sz="4400" b="1" dirty="0" smtClean="0"/>
              <a:t> sahibi hastaların en olur olmadık yerlerde ve zamanlarda, kendileri de çoğunlukla farkına varmadan uykuya daldıklarını görmek olasıdır. </a:t>
            </a:r>
            <a:r>
              <a:rPr lang="tr-TR" dirty="0" smtClean="0"/>
              <a:t/>
            </a:r>
            <a:br>
              <a:rPr lang="tr-TR" dirty="0" smtClean="0"/>
            </a:br>
            <a:endParaRPr lang="tr-TR" dirty="0" smtClean="0"/>
          </a:p>
          <a:p>
            <a:endParaRPr lang="tr-TR" dirty="0"/>
          </a:p>
        </p:txBody>
      </p:sp>
    </p:spTree>
  </p:cSld>
  <p:clrMapOvr>
    <a:masterClrMapping/>
  </p:clrMapOvr>
  <p:transition spd="slow">
    <p:pull/>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lnSpcReduction="10000"/>
          </a:bodyPr>
          <a:lstStyle/>
          <a:p>
            <a:r>
              <a:rPr lang="tr-TR" b="1" dirty="0" smtClean="0"/>
              <a:t>Gün içerisindeki uyku atakları, bazen kendilerini uyararak bazense uyarmadan, fiziksel olarak uyuma ihtiyacının dayanılmaz olması şeklinde oluşur. Gün içerisindeki kısa uyku durumları birden fazla olabilir. Genellikle kişi bu kısa uykular sonucunda kendisini iyi hissederek uyanır, ne var ki uyku hissi birkaç saat sonra tekrar kendini gösterecektir. Bununla beraber gece uykusu esnasında sık sık uyanma durumları görülür.</a:t>
            </a:r>
            <a:endParaRPr lang="tr-TR" dirty="0"/>
          </a:p>
        </p:txBody>
      </p:sp>
    </p:spTree>
  </p:cSld>
  <p:clrMapOvr>
    <a:masterClrMapping/>
  </p:clrMapOvr>
  <p:transition spd="slow">
    <p:pull/>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Başlık"/>
          <p:cNvSpPr>
            <a:spLocks noGrp="1"/>
          </p:cNvSpPr>
          <p:nvPr>
            <p:ph type="title"/>
          </p:nvPr>
        </p:nvSpPr>
        <p:spPr/>
        <p:txBody>
          <a:bodyPr/>
          <a:lstStyle/>
          <a:p>
            <a:endParaRPr lang="tr-TR"/>
          </a:p>
        </p:txBody>
      </p:sp>
      <p:pic>
        <p:nvPicPr>
          <p:cNvPr id="7" name="6 Resim Yer Tutucusu" descr="5b83a4160f254419e4211cff.jpg"/>
          <p:cNvPicPr>
            <a:picLocks noGrp="1" noChangeAspect="1"/>
          </p:cNvPicPr>
          <p:nvPr>
            <p:ph type="pic" idx="1"/>
          </p:nvPr>
        </p:nvPicPr>
        <p:blipFill>
          <a:blip r:embed="rId2"/>
          <a:srcRect l="12489" r="12489"/>
          <a:stretch>
            <a:fillRect/>
          </a:stretch>
        </p:blipFill>
        <p:spPr>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sp>
        <p:nvSpPr>
          <p:cNvPr id="6" name="5 Metin Yer Tutucusu"/>
          <p:cNvSpPr>
            <a:spLocks noGrp="1"/>
          </p:cNvSpPr>
          <p:nvPr>
            <p:ph type="body" sz="half" idx="2"/>
          </p:nvPr>
        </p:nvSpPr>
        <p:spPr/>
        <p:txBody>
          <a:bodyPr/>
          <a:lstStyle/>
          <a:p>
            <a:endParaRPr lang="tr-TR"/>
          </a:p>
        </p:txBody>
      </p:sp>
    </p:spTree>
  </p:cSld>
  <p:clrMapOvr>
    <a:masterClrMapping/>
  </p:clrMapOvr>
  <p:transition spd="slow">
    <p:pull dir="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a:bodyPr>
          <a:lstStyle/>
          <a:p>
            <a:r>
              <a:rPr lang="tr-TR" b="1" dirty="0" err="1" smtClean="0"/>
              <a:t>Narkolepsi</a:t>
            </a:r>
            <a:r>
              <a:rPr lang="tr-TR" b="1" dirty="0" smtClean="0"/>
              <a:t> hastalığına sahip bireyde zaman içerisinde bu hastalığın beraberinde getirdiği birtakım bozuklukları da görmek olasıdır. Bütün </a:t>
            </a:r>
            <a:r>
              <a:rPr lang="tr-TR" b="1" dirty="0" err="1" smtClean="0"/>
              <a:t>narkoleptiklerde</a:t>
            </a:r>
            <a:r>
              <a:rPr lang="tr-TR" b="1" dirty="0" smtClean="0"/>
              <a:t> görülmeyen ama </a:t>
            </a:r>
            <a:r>
              <a:rPr lang="tr-TR" b="1" dirty="0" err="1" smtClean="0"/>
              <a:t>narkolepsinin</a:t>
            </a:r>
            <a:r>
              <a:rPr lang="tr-TR" b="1" dirty="0" smtClean="0"/>
              <a:t> klasik semptomları arasında sayılabilecek bozukluklar: </a:t>
            </a:r>
            <a:r>
              <a:rPr lang="tr-TR" b="1" dirty="0" err="1" smtClean="0"/>
              <a:t>Katapleksi</a:t>
            </a:r>
            <a:r>
              <a:rPr lang="tr-TR" b="1" dirty="0" smtClean="0"/>
              <a:t>, </a:t>
            </a:r>
            <a:r>
              <a:rPr lang="tr-TR" b="1" dirty="0" err="1" smtClean="0"/>
              <a:t>hipnogojik</a:t>
            </a:r>
            <a:r>
              <a:rPr lang="tr-TR" b="1" dirty="0" smtClean="0"/>
              <a:t> halüsinasyon ve uyku felcidir. </a:t>
            </a:r>
            <a:endParaRPr lang="tr-TR" b="1" dirty="0"/>
          </a:p>
        </p:txBody>
      </p:sp>
    </p:spTree>
  </p:cSld>
  <p:clrMapOvr>
    <a:masterClrMapping/>
  </p:clrMapOvr>
  <p:transition spd="slow"/>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lnSpcReduction="10000"/>
          </a:bodyPr>
          <a:lstStyle/>
          <a:p>
            <a:r>
              <a:rPr lang="tr-TR" b="1" dirty="0" err="1" smtClean="0"/>
              <a:t>Katapleksi</a:t>
            </a:r>
            <a:r>
              <a:rPr lang="tr-TR" b="1" dirty="0" smtClean="0"/>
              <a:t> kasların fonksiyonunu yitirdiği, anlaşılır konuşulamadığı, boyun ya da dizlerdeki gücün zayıflaması sonucu vücudu çökerten </a:t>
            </a:r>
            <a:r>
              <a:rPr lang="tr-TR" b="1" dirty="0" err="1" smtClean="0"/>
              <a:t>epizodik</a:t>
            </a:r>
            <a:r>
              <a:rPr lang="tr-TR" b="1" dirty="0" smtClean="0"/>
              <a:t> bir durumdur. Bu epizot aşırı gülme, kızgınlık, sürpriz ya da korku gibi duygusal reaksiyonlar tarafından ortaya çıkartılabilir. Süresi birkaç saniyeden birkaç dakikaya kadar uzayabilir. Kişi epizot boyunca bilincini kaybetmez, yalnızca vücut fonksiyonları felce uğramış olur.</a:t>
            </a:r>
            <a:endParaRPr lang="tr-TR" dirty="0"/>
          </a:p>
        </p:txBody>
      </p:sp>
    </p:spTree>
  </p:cSld>
  <p:clrMapOvr>
    <a:masterClrMapping/>
  </p:clrMapOvr>
  <p:transition spd="slow">
    <p:pull/>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a:bodyPr>
          <a:lstStyle/>
          <a:p>
            <a:pPr fontAlgn="base"/>
            <a:r>
              <a:rPr lang="tr-TR" b="1" dirty="0" smtClean="0"/>
              <a:t>Uyku felciyse uyanma esnasında geçici bir konuşamama ya da hareket edememe durumudur. Bu genellikle korkutucu olsa dahi tehlikeli değildir. </a:t>
            </a:r>
            <a:r>
              <a:rPr lang="tr-TR" b="1" dirty="0" err="1" smtClean="0"/>
              <a:t>Hipnogojik</a:t>
            </a:r>
            <a:r>
              <a:rPr lang="tr-TR" b="1" dirty="0" smtClean="0"/>
              <a:t> halüsinasyonlar ise son derece canlı, sık sık korkutucu olan , uykuya dalış ve uyanış esnalarında görülen, </a:t>
            </a:r>
            <a:r>
              <a:rPr lang="tr-TR" b="1" dirty="0" smtClean="0">
                <a:hlinkClick r:id="rId2"/>
              </a:rPr>
              <a:t>rüya</a:t>
            </a:r>
            <a:r>
              <a:rPr lang="tr-TR" b="1" dirty="0" smtClean="0"/>
              <a:t> bezeri bir durumdur. </a:t>
            </a:r>
            <a:endParaRPr lang="tr-TR" b="1" dirty="0"/>
          </a:p>
        </p:txBody>
      </p:sp>
    </p:spTree>
  </p:cSld>
  <p:clrMapOvr>
    <a:masterClrMapping/>
  </p:clrMapOvr>
  <p:transition spd="slow"/>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fontScale="85000" lnSpcReduction="20000"/>
          </a:bodyPr>
          <a:lstStyle/>
          <a:p>
            <a:pPr fontAlgn="base"/>
            <a:r>
              <a:rPr lang="tr-TR" b="1" dirty="0" smtClean="0"/>
              <a:t>Gündüz aşırı uyku eğilimi, uyku felci , </a:t>
            </a:r>
            <a:r>
              <a:rPr lang="tr-TR" b="1" dirty="0" err="1" smtClean="0"/>
              <a:t>hipnogojik</a:t>
            </a:r>
            <a:r>
              <a:rPr lang="tr-TR" b="1" dirty="0" smtClean="0"/>
              <a:t> halüsinasyonlar, özellikle yetersiz uyumuş kişilerde de gözlenebilen bozukluklar olmakla beraber, </a:t>
            </a:r>
            <a:r>
              <a:rPr lang="tr-TR" b="1" dirty="0" err="1" smtClean="0"/>
              <a:t>katapleksi</a:t>
            </a:r>
            <a:r>
              <a:rPr lang="tr-TR" b="1" dirty="0" smtClean="0"/>
              <a:t> yalnızca </a:t>
            </a:r>
            <a:r>
              <a:rPr lang="tr-TR" b="1" dirty="0" err="1" smtClean="0"/>
              <a:t>narkoleptik</a:t>
            </a:r>
            <a:r>
              <a:rPr lang="tr-TR" b="1" dirty="0" smtClean="0"/>
              <a:t> hastalara özgü bir durumdur.</a:t>
            </a:r>
            <a:br>
              <a:rPr lang="tr-TR" b="1" dirty="0" smtClean="0"/>
            </a:br>
            <a:r>
              <a:rPr lang="tr-TR" b="1" dirty="0" smtClean="0"/>
              <a:t/>
            </a:r>
            <a:br>
              <a:rPr lang="tr-TR" b="1" dirty="0" smtClean="0"/>
            </a:br>
            <a:r>
              <a:rPr lang="tr-TR" b="1" dirty="0" smtClean="0"/>
              <a:t>Bu sayılan semptomlarının tümünü kendinde gösteren hastaların yüzdesi %20 ile %25 arasında değişir. </a:t>
            </a:r>
            <a:r>
              <a:rPr lang="tr-TR" b="1" dirty="0" err="1" smtClean="0"/>
              <a:t>Narkolepsinin</a:t>
            </a:r>
            <a:r>
              <a:rPr lang="tr-TR" b="1" dirty="0" smtClean="0"/>
              <a:t> semptomları, özellikle gündüz aşırı uyuma eğilimi ve </a:t>
            </a:r>
            <a:r>
              <a:rPr lang="tr-TR" b="1" dirty="0" err="1" smtClean="0"/>
              <a:t>katapleksi</a:t>
            </a:r>
            <a:r>
              <a:rPr lang="tr-TR" b="1" dirty="0" smtClean="0"/>
              <a:t> kişinin sosyal, kişisel ve profesyonel yaşamında sık sık ciddi problemlere yol açar ve kişiyi birçok yönden kısıtlar.</a:t>
            </a:r>
          </a:p>
          <a:p>
            <a:pPr fontAlgn="base"/>
            <a:r>
              <a:rPr lang="tr-TR" dirty="0" smtClean="0"/>
              <a:t> </a:t>
            </a:r>
          </a:p>
          <a:p>
            <a:endParaRPr lang="tr-TR" dirty="0"/>
          </a:p>
        </p:txBody>
      </p:sp>
    </p:spTree>
  </p:cSld>
  <p:clrMapOvr>
    <a:masterClrMapping/>
  </p:clrMapOvr>
  <p:transition spd="slow">
    <p:pull dir="r"/>
  </p:transition>
  <p:timing>
    <p:tnLst>
      <p:par>
        <p:cTn id="1" dur="indefinite" restart="never" nodeType="tmRoot"/>
      </p:par>
    </p:tnLst>
  </p:timing>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42</TotalTime>
  <Words>391</Words>
  <PresentationFormat>Ekran Gösterisi (4:3)</PresentationFormat>
  <Paragraphs>14</Paragraphs>
  <Slides>12</Slides>
  <Notes>0</Notes>
  <HiddenSlides>0</HiddenSlides>
  <MMClips>0</MMClips>
  <ScaleCrop>false</ScaleCrop>
  <HeadingPairs>
    <vt:vector size="4" baseType="variant">
      <vt:variant>
        <vt:lpstr>Tema</vt:lpstr>
      </vt:variant>
      <vt:variant>
        <vt:i4>1</vt:i4>
      </vt:variant>
      <vt:variant>
        <vt:lpstr>Slayt Başlıkları</vt:lpstr>
      </vt:variant>
      <vt:variant>
        <vt:i4>12</vt:i4>
      </vt:variant>
    </vt:vector>
  </HeadingPairs>
  <TitlesOfParts>
    <vt:vector size="13" baseType="lpstr">
      <vt:lpstr>Ofis Teması</vt:lpstr>
      <vt:lpstr>NARKOLEPSİ</vt:lpstr>
      <vt:lpstr>Slayt 2</vt:lpstr>
      <vt:lpstr>Slayt 3</vt:lpstr>
      <vt:lpstr>Slayt 4</vt:lpstr>
      <vt:lpstr>Slayt 5</vt:lpstr>
      <vt:lpstr>Slayt 6</vt:lpstr>
      <vt:lpstr>Slayt 7</vt:lpstr>
      <vt:lpstr>Slayt 8</vt:lpstr>
      <vt:lpstr>Slayt 9</vt:lpstr>
      <vt:lpstr>Slayt 10</vt:lpstr>
      <vt:lpstr>Slayt 11</vt:lpstr>
      <vt:lpstr>Slayt 12</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NARKOLEPSİ</dc:title>
  <dc:creator>Hp</dc:creator>
  <cp:lastModifiedBy>Hp</cp:lastModifiedBy>
  <cp:revision>6</cp:revision>
  <dcterms:created xsi:type="dcterms:W3CDTF">2019-12-18T19:09:58Z</dcterms:created>
  <dcterms:modified xsi:type="dcterms:W3CDTF">2019-12-18T20:02:36Z</dcterms:modified>
</cp:coreProperties>
</file>